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5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BDD1607-4DE8-46A2-AE7B-9B98EBEE52BD}" v="846" dt="2022-05-13T15:19:15.7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3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5C946-64B8-4C5F-BF94-551F86361F88}" type="datetimeFigureOut">
              <a:rPr lang="en-US" smtClean="0"/>
              <a:t>6/16/2022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42A6B-6651-487A-B269-F7775609CD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826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5C946-64B8-4C5F-BF94-551F86361F88}" type="datetimeFigureOut">
              <a:rPr lang="en-US" smtClean="0"/>
              <a:t>6/16/2022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42A6B-6651-487A-B269-F7775609CD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875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5C946-64B8-4C5F-BF94-551F86361F88}" type="datetimeFigureOut">
              <a:rPr lang="en-US" smtClean="0"/>
              <a:t>6/16/2022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42A6B-6651-487A-B269-F7775609CD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208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5C946-64B8-4C5F-BF94-551F86361F88}" type="datetimeFigureOut">
              <a:rPr lang="en-US" smtClean="0"/>
              <a:t>6/16/2022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42A6B-6651-487A-B269-F7775609CD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645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5C946-64B8-4C5F-BF94-551F86361F88}" type="datetimeFigureOut">
              <a:rPr lang="en-US" smtClean="0"/>
              <a:t>6/16/2022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42A6B-6651-487A-B269-F7775609CD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522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5C946-64B8-4C5F-BF94-551F86361F88}" type="datetimeFigureOut">
              <a:rPr lang="en-US" smtClean="0"/>
              <a:t>6/16/2022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42A6B-6651-487A-B269-F7775609CD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816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5C946-64B8-4C5F-BF94-551F86361F88}" type="datetimeFigureOut">
              <a:rPr lang="en-US" smtClean="0"/>
              <a:t>6/16/2022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42A6B-6651-487A-B269-F7775609CD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362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5C946-64B8-4C5F-BF94-551F86361F88}" type="datetimeFigureOut">
              <a:rPr lang="en-US" smtClean="0"/>
              <a:t>6/16/2022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42A6B-6651-487A-B269-F7775609CD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023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5C946-64B8-4C5F-BF94-551F86361F88}" type="datetimeFigureOut">
              <a:rPr lang="en-US" smtClean="0"/>
              <a:t>6/16/2022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42A6B-6651-487A-B269-F7775609CD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254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5C946-64B8-4C5F-BF94-551F86361F88}" type="datetimeFigureOut">
              <a:rPr lang="en-US" smtClean="0"/>
              <a:t>6/16/2022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42A6B-6651-487A-B269-F7775609CD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017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5C946-64B8-4C5F-BF94-551F86361F88}" type="datetimeFigureOut">
              <a:rPr lang="en-US" smtClean="0"/>
              <a:t>6/16/2022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42A6B-6651-487A-B269-F7775609CD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822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55C946-64B8-4C5F-BF94-551F86361F88}" type="datetimeFigureOut">
              <a:rPr lang="en-US" smtClean="0"/>
              <a:t>6/16/2022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42A6B-6651-487A-B269-F7775609CD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011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5099E4-7A7A-C77A-0DFE-C59190C975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877056"/>
            <a:ext cx="7772400" cy="2403539"/>
          </a:xfrm>
        </p:spPr>
        <p:txBody>
          <a:bodyPr>
            <a:noAutofit/>
          </a:bodyPr>
          <a:lstStyle/>
          <a:p>
            <a:r>
              <a:rPr lang="en-US" sz="4000" b="1" dirty="0">
                <a:latin typeface="+mn-lt"/>
              </a:rPr>
              <a:t>2022 Incentive Industry </a:t>
            </a:r>
            <a:br>
              <a:rPr lang="en-US" sz="4000" b="1" dirty="0">
                <a:latin typeface="+mn-lt"/>
              </a:rPr>
            </a:br>
            <a:r>
              <a:rPr lang="en-US" sz="4000" b="1" dirty="0">
                <a:latin typeface="+mn-lt"/>
              </a:rPr>
              <a:t>Marketplace Study</a:t>
            </a:r>
            <a:br>
              <a:rPr lang="en-US" sz="4000" b="1" dirty="0">
                <a:latin typeface="+mn-lt"/>
              </a:rPr>
            </a:br>
            <a:r>
              <a:rPr lang="en-US" sz="2800" b="1" dirty="0">
                <a:latin typeface="+mn-lt"/>
              </a:rPr>
              <a:t>-IFI Member Sponsorships-</a:t>
            </a:r>
            <a:br>
              <a:rPr lang="en-US" sz="4000" b="1" dirty="0"/>
            </a:br>
            <a:br>
              <a:rPr lang="en-US" sz="4000" b="1" dirty="0"/>
            </a:br>
            <a:br>
              <a:rPr lang="en-US" sz="4000" dirty="0"/>
            </a:br>
            <a:r>
              <a:rPr lang="en-US" sz="1100" dirty="0"/>
              <a:t>5/13/2022</a:t>
            </a:r>
            <a:endParaRPr lang="en-US" sz="4800" dirty="0"/>
          </a:p>
        </p:txBody>
      </p:sp>
      <p:pic>
        <p:nvPicPr>
          <p:cNvPr id="6" name="Picture 5" descr="A picture containing text, outdoor, sign&#10;&#10;Description automatically generated">
            <a:extLst>
              <a:ext uri="{FF2B5EF4-FFF2-40B4-BE49-F238E27FC236}">
                <a16:creationId xmlns:a16="http://schemas.microsoft.com/office/drawing/2014/main" id="{2946F385-52BF-AB86-84D3-B9ABD5BA63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8394" y="1600200"/>
            <a:ext cx="4066667" cy="666667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06F537F-4E36-71B4-DF1B-80473FF76785}"/>
              </a:ext>
            </a:extLst>
          </p:cNvPr>
          <p:cNvCxnSpPr/>
          <p:nvPr/>
        </p:nvCxnSpPr>
        <p:spPr>
          <a:xfrm>
            <a:off x="0" y="2798064"/>
            <a:ext cx="9144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9042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C7C1E8-5C89-F23C-D770-0F1685483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186" y="-73152"/>
            <a:ext cx="7886700" cy="1324929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Study Sponsorships Levels</a:t>
            </a:r>
          </a:p>
        </p:txBody>
      </p:sp>
      <p:pic>
        <p:nvPicPr>
          <p:cNvPr id="9" name="Content Placeholder 8" descr="A picture containing text, outdoor, sign&#10;&#10;Description automatically generated">
            <a:extLst>
              <a:ext uri="{FF2B5EF4-FFF2-40B4-BE49-F238E27FC236}">
                <a16:creationId xmlns:a16="http://schemas.microsoft.com/office/drawing/2014/main" id="{6A8B718E-8644-7D09-C8D2-6834FAF37F1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1496" y="6351672"/>
            <a:ext cx="2168889" cy="355556"/>
          </a:xfr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7AD9035-288C-490A-0682-07520FDA49E3}"/>
              </a:ext>
            </a:extLst>
          </p:cNvPr>
          <p:cNvCxnSpPr>
            <a:cxnSpLocks/>
          </p:cNvCxnSpPr>
          <p:nvPr/>
        </p:nvCxnSpPr>
        <p:spPr>
          <a:xfrm>
            <a:off x="0" y="1042416"/>
            <a:ext cx="9144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91B9FC9E-C7EE-72D7-EEA0-5194AF06D78C}"/>
              </a:ext>
            </a:extLst>
          </p:cNvPr>
          <p:cNvSpPr txBox="1"/>
          <p:nvPr/>
        </p:nvSpPr>
        <p:spPr>
          <a:xfrm>
            <a:off x="630936" y="2898648"/>
            <a:ext cx="79552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Member associations of the IFI: ASI, IMA, IRF, PPAI, and SITE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Sponsor benefits: </a:t>
            </a:r>
          </a:p>
          <a:p>
            <a:pPr marL="742950" lvl="1" indent="-285750">
              <a:buFont typeface="Calibri" panose="020F0502020204030204" pitchFamily="34" charset="0"/>
              <a:buChar char="–"/>
            </a:pPr>
            <a:r>
              <a:rPr lang="en-US" dirty="0"/>
              <a:t>100% Logo (size) and association name published in study</a:t>
            </a:r>
          </a:p>
          <a:p>
            <a:pPr marL="742950" lvl="1" indent="-285750">
              <a:buFont typeface="Calibri" panose="020F0502020204030204" pitchFamily="34" charset="0"/>
              <a:buChar char="–"/>
            </a:pPr>
            <a:endParaRPr lang="en-US" dirty="0"/>
          </a:p>
          <a:p>
            <a:pPr marL="742950" lvl="1" indent="-285750">
              <a:buFont typeface="Calibri" panose="020F0502020204030204" pitchFamily="34" charset="0"/>
              <a:buChar char="–"/>
            </a:pPr>
            <a:endParaRPr lang="en-US" dirty="0"/>
          </a:p>
          <a:p>
            <a:pPr marL="742950" lvl="1" indent="-285750">
              <a:buFont typeface="Calibri" panose="020F0502020204030204" pitchFamily="34" charset="0"/>
              <a:buChar char="–"/>
            </a:pPr>
            <a:endParaRPr lang="en-US" dirty="0"/>
          </a:p>
          <a:p>
            <a:pPr marL="742950" lvl="1" indent="-285750">
              <a:buFont typeface="Calibri" panose="020F0502020204030204" pitchFamily="34" charset="0"/>
              <a:buChar char="–"/>
            </a:pPr>
            <a:endParaRPr lang="en-US" dirty="0"/>
          </a:p>
          <a:p>
            <a:pPr marL="742950" lvl="1" indent="-285750">
              <a:buFont typeface="Calibri" panose="020F0502020204030204" pitchFamily="34" charset="0"/>
              <a:buChar char="–"/>
            </a:pPr>
            <a:endParaRPr lang="en-US" dirty="0"/>
          </a:p>
          <a:p>
            <a:pPr marL="742950" lvl="1" indent="-285750">
              <a:buFont typeface="Calibri" panose="020F0502020204030204" pitchFamily="34" charset="0"/>
              <a:buChar char="–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Corporate members of the IFI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Sponsor benefits: </a:t>
            </a:r>
          </a:p>
          <a:p>
            <a:pPr marL="742950" lvl="1" indent="-285750">
              <a:buFont typeface="Calibri" panose="020F0502020204030204" pitchFamily="34" charset="0"/>
              <a:buChar char="–"/>
            </a:pPr>
            <a:r>
              <a:rPr lang="en-US" dirty="0"/>
              <a:t>75% Logo (size) and corporate business name published in study  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03049372-1591-E035-694B-B449D94EF5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7074161"/>
              </p:ext>
            </p:extLst>
          </p:nvPr>
        </p:nvGraphicFramePr>
        <p:xfrm>
          <a:off x="457200" y="1344168"/>
          <a:ext cx="8156448" cy="135018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039112">
                  <a:extLst>
                    <a:ext uri="{9D8B030D-6E8A-4147-A177-3AD203B41FA5}">
                      <a16:colId xmlns:a16="http://schemas.microsoft.com/office/drawing/2014/main" val="3892572165"/>
                    </a:ext>
                  </a:extLst>
                </a:gridCol>
                <a:gridCol w="2039112">
                  <a:extLst>
                    <a:ext uri="{9D8B030D-6E8A-4147-A177-3AD203B41FA5}">
                      <a16:colId xmlns:a16="http://schemas.microsoft.com/office/drawing/2014/main" val="2751949184"/>
                    </a:ext>
                  </a:extLst>
                </a:gridCol>
                <a:gridCol w="2039112">
                  <a:extLst>
                    <a:ext uri="{9D8B030D-6E8A-4147-A177-3AD203B41FA5}">
                      <a16:colId xmlns:a16="http://schemas.microsoft.com/office/drawing/2014/main" val="3466221574"/>
                    </a:ext>
                  </a:extLst>
                </a:gridCol>
                <a:gridCol w="2039112">
                  <a:extLst>
                    <a:ext uri="{9D8B030D-6E8A-4147-A177-3AD203B41FA5}">
                      <a16:colId xmlns:a16="http://schemas.microsoft.com/office/drawing/2014/main" val="1065628661"/>
                    </a:ext>
                  </a:extLst>
                </a:gridCol>
              </a:tblGrid>
              <a:tr h="52878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Major Association Sponsor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Fee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Rights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Special Considerations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1841128"/>
                  </a:ext>
                </a:extLst>
              </a:tr>
              <a:tr h="821391">
                <a:tc>
                  <a:txBody>
                    <a:bodyPr/>
                    <a:lstStyle/>
                    <a:p>
                      <a:r>
                        <a:rPr lang="en-US" sz="1000" dirty="0"/>
                        <a:t>Target: the major trade organizations that are members of the IFI.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$5,000, which can be paid in full or in installments with fee paid by 2/2023.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Full access and publishing rights to the sponsoring association and its association members. 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Advance (2 month) distribution exclusivity before study is released to non-members of the IFI association.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6610814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A5775670-C7C0-851A-7612-69B955F757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0973836"/>
              </p:ext>
            </p:extLst>
          </p:nvPr>
        </p:nvGraphicFramePr>
        <p:xfrm>
          <a:off x="454152" y="3896910"/>
          <a:ext cx="8156448" cy="1393253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039112">
                  <a:extLst>
                    <a:ext uri="{9D8B030D-6E8A-4147-A177-3AD203B41FA5}">
                      <a16:colId xmlns:a16="http://schemas.microsoft.com/office/drawing/2014/main" val="3892572165"/>
                    </a:ext>
                  </a:extLst>
                </a:gridCol>
                <a:gridCol w="2039112">
                  <a:extLst>
                    <a:ext uri="{9D8B030D-6E8A-4147-A177-3AD203B41FA5}">
                      <a16:colId xmlns:a16="http://schemas.microsoft.com/office/drawing/2014/main" val="2751949184"/>
                    </a:ext>
                  </a:extLst>
                </a:gridCol>
                <a:gridCol w="2039112">
                  <a:extLst>
                    <a:ext uri="{9D8B030D-6E8A-4147-A177-3AD203B41FA5}">
                      <a16:colId xmlns:a16="http://schemas.microsoft.com/office/drawing/2014/main" val="3466221574"/>
                    </a:ext>
                  </a:extLst>
                </a:gridCol>
                <a:gridCol w="2039112">
                  <a:extLst>
                    <a:ext uri="{9D8B030D-6E8A-4147-A177-3AD203B41FA5}">
                      <a16:colId xmlns:a16="http://schemas.microsoft.com/office/drawing/2014/main" val="1065628661"/>
                    </a:ext>
                  </a:extLst>
                </a:gridCol>
              </a:tblGrid>
              <a:tr h="53830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Major Corporate Sponsor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Fee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Rights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Special Considerations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1841128"/>
                  </a:ext>
                </a:extLst>
              </a:tr>
              <a:tr h="854951">
                <a:tc>
                  <a:txBody>
                    <a:bodyPr/>
                    <a:lstStyle/>
                    <a:p>
                      <a:r>
                        <a:rPr lang="en-US" sz="1000" dirty="0"/>
                        <a:t>Target: the major corporate organizations that are members of the IFI.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$2,500, which can be paid in full or in installments with fee paid by 2/2023.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Full access and publishing rights to the sponsoring corporate organization and its employees. 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Advance (2 month) distribution exclusivity before study is released to non-members of the IFI association.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66108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5825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C7C1E8-5C89-F23C-D770-0F1685483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186" y="-73152"/>
            <a:ext cx="7886700" cy="1324929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Study Sponsorships Levels</a:t>
            </a:r>
          </a:p>
        </p:txBody>
      </p:sp>
      <p:pic>
        <p:nvPicPr>
          <p:cNvPr id="9" name="Content Placeholder 8" descr="A picture containing text, outdoor, sign&#10;&#10;Description automatically generated">
            <a:extLst>
              <a:ext uri="{FF2B5EF4-FFF2-40B4-BE49-F238E27FC236}">
                <a16:creationId xmlns:a16="http://schemas.microsoft.com/office/drawing/2014/main" id="{6A8B718E-8644-7D09-C8D2-6834FAF37F1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1496" y="6351672"/>
            <a:ext cx="2168889" cy="355556"/>
          </a:xfr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7AD9035-288C-490A-0682-07520FDA49E3}"/>
              </a:ext>
            </a:extLst>
          </p:cNvPr>
          <p:cNvCxnSpPr>
            <a:cxnSpLocks/>
          </p:cNvCxnSpPr>
          <p:nvPr/>
        </p:nvCxnSpPr>
        <p:spPr>
          <a:xfrm>
            <a:off x="0" y="1042416"/>
            <a:ext cx="9144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91B9FC9E-C7EE-72D7-EEA0-5194AF06D78C}"/>
              </a:ext>
            </a:extLst>
          </p:cNvPr>
          <p:cNvSpPr txBox="1"/>
          <p:nvPr/>
        </p:nvSpPr>
        <p:spPr>
          <a:xfrm>
            <a:off x="630936" y="2898648"/>
            <a:ext cx="795528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Corporate organizations, individuals, and vendors/brands that are members of the IFI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Sponsor benefits: Contributing sponsor name published in study</a:t>
            </a:r>
          </a:p>
          <a:p>
            <a:pPr marL="742950" lvl="1" indent="-285750">
              <a:buFont typeface="Calibri" panose="020F0502020204030204" pitchFamily="34" charset="0"/>
              <a:buChar char="–"/>
            </a:pPr>
            <a:endParaRPr lang="en-US" dirty="0"/>
          </a:p>
          <a:p>
            <a:pPr marL="742950" lvl="1" indent="-285750">
              <a:buFont typeface="Calibri" panose="020F0502020204030204" pitchFamily="34" charset="0"/>
              <a:buChar char="–"/>
            </a:pPr>
            <a:endParaRPr lang="en-US" dirty="0"/>
          </a:p>
          <a:p>
            <a:pPr marL="742950" lvl="1" indent="-285750">
              <a:buFont typeface="Calibri" panose="020F0502020204030204" pitchFamily="34" charset="0"/>
              <a:buChar char="–"/>
            </a:pPr>
            <a:endParaRPr lang="en-US" dirty="0"/>
          </a:p>
          <a:p>
            <a:pPr marL="742950" lvl="1" indent="-285750">
              <a:buFont typeface="Calibri" panose="020F0502020204030204" pitchFamily="34" charset="0"/>
              <a:buChar char="–"/>
            </a:pPr>
            <a:endParaRPr lang="en-US" dirty="0"/>
          </a:p>
          <a:p>
            <a:pPr marL="742950" lvl="1" indent="-285750">
              <a:buFont typeface="Calibri" panose="020F0502020204030204" pitchFamily="34" charset="0"/>
              <a:buChar char="–"/>
            </a:pPr>
            <a:endParaRPr lang="en-US" dirty="0"/>
          </a:p>
          <a:p>
            <a:pPr marL="742950" lvl="1" indent="-285750">
              <a:buFont typeface="Calibri" panose="020F0502020204030204" pitchFamily="34" charset="0"/>
              <a:buChar char="–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Corporate organizations, individuals, and vendors/brands that are members/nonmembers of the IFI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Sponsor benefits: Contributor sponsor name published in study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8ADC2BD4-F378-64CD-F769-986385514E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6212752"/>
              </p:ext>
            </p:extLst>
          </p:nvPr>
        </p:nvGraphicFramePr>
        <p:xfrm>
          <a:off x="496824" y="1271274"/>
          <a:ext cx="8156448" cy="1544142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039112">
                  <a:extLst>
                    <a:ext uri="{9D8B030D-6E8A-4147-A177-3AD203B41FA5}">
                      <a16:colId xmlns:a16="http://schemas.microsoft.com/office/drawing/2014/main" val="3892572165"/>
                    </a:ext>
                  </a:extLst>
                </a:gridCol>
                <a:gridCol w="2039112">
                  <a:extLst>
                    <a:ext uri="{9D8B030D-6E8A-4147-A177-3AD203B41FA5}">
                      <a16:colId xmlns:a16="http://schemas.microsoft.com/office/drawing/2014/main" val="2751949184"/>
                    </a:ext>
                  </a:extLst>
                </a:gridCol>
                <a:gridCol w="2039112">
                  <a:extLst>
                    <a:ext uri="{9D8B030D-6E8A-4147-A177-3AD203B41FA5}">
                      <a16:colId xmlns:a16="http://schemas.microsoft.com/office/drawing/2014/main" val="3466221574"/>
                    </a:ext>
                  </a:extLst>
                </a:gridCol>
                <a:gridCol w="2039112">
                  <a:extLst>
                    <a:ext uri="{9D8B030D-6E8A-4147-A177-3AD203B41FA5}">
                      <a16:colId xmlns:a16="http://schemas.microsoft.com/office/drawing/2014/main" val="1065628661"/>
                    </a:ext>
                  </a:extLst>
                </a:gridCol>
              </a:tblGrid>
              <a:tr h="53830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Contributing Sponsor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Fee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Rights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Special Considerations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1841128"/>
                  </a:ext>
                </a:extLst>
              </a:tr>
              <a:tr h="854951">
                <a:tc>
                  <a:txBody>
                    <a:bodyPr/>
                    <a:lstStyle/>
                    <a:p>
                      <a:r>
                        <a:rPr lang="en-US" sz="1000" dirty="0"/>
                        <a:t>Target: the corporate organizations and individuals that are members of the IFI - and new enrollees to IFI membership.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E2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$1,000, which can be paid in full or in installments with fee paid by 2/2023. </a:t>
                      </a:r>
                      <a:r>
                        <a:rPr lang="en-US" sz="1000" u="sng" dirty="0"/>
                        <a:t>New members</a:t>
                      </a:r>
                      <a:r>
                        <a:rPr lang="en-US" sz="1000" dirty="0"/>
                        <a:t>: $250 of fee can be allocated to new membership fees.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E2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Full access and publishing rights to the contributing  organization and its employees. 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E2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Advance (2 month) distribution exclusivity before study is released to non-members of the IFI association. </a:t>
                      </a:r>
                      <a:r>
                        <a:rPr lang="en-US" sz="1000" u="sng" dirty="0"/>
                        <a:t>New members</a:t>
                      </a:r>
                      <a:r>
                        <a:rPr lang="en-US" sz="1000" dirty="0"/>
                        <a:t>: $250 of fee can be allocated to new membership fees.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E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6610814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1BE9F11D-0177-4CFA-D217-B948A432B6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7077775"/>
              </p:ext>
            </p:extLst>
          </p:nvPr>
        </p:nvGraphicFramePr>
        <p:xfrm>
          <a:off x="505968" y="3831336"/>
          <a:ext cx="8156448" cy="1531588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039112">
                  <a:extLst>
                    <a:ext uri="{9D8B030D-6E8A-4147-A177-3AD203B41FA5}">
                      <a16:colId xmlns:a16="http://schemas.microsoft.com/office/drawing/2014/main" val="3892572165"/>
                    </a:ext>
                  </a:extLst>
                </a:gridCol>
                <a:gridCol w="2039112">
                  <a:extLst>
                    <a:ext uri="{9D8B030D-6E8A-4147-A177-3AD203B41FA5}">
                      <a16:colId xmlns:a16="http://schemas.microsoft.com/office/drawing/2014/main" val="2751949184"/>
                    </a:ext>
                  </a:extLst>
                </a:gridCol>
                <a:gridCol w="2039112">
                  <a:extLst>
                    <a:ext uri="{9D8B030D-6E8A-4147-A177-3AD203B41FA5}">
                      <a16:colId xmlns:a16="http://schemas.microsoft.com/office/drawing/2014/main" val="3466221574"/>
                    </a:ext>
                  </a:extLst>
                </a:gridCol>
                <a:gridCol w="2039112">
                  <a:extLst>
                    <a:ext uri="{9D8B030D-6E8A-4147-A177-3AD203B41FA5}">
                      <a16:colId xmlns:a16="http://schemas.microsoft.com/office/drawing/2014/main" val="1065628661"/>
                    </a:ext>
                  </a:extLst>
                </a:gridCol>
              </a:tblGrid>
              <a:tr h="52574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Contributor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992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Fee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992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Rights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992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Special Considerations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9925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1841128"/>
                  </a:ext>
                </a:extLst>
              </a:tr>
              <a:tr h="1003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Target: the corporate organizations and individuals that are members of the IFI, new enrollees to IFI membership, and industry solution providers and vendors/brands.</a:t>
                      </a:r>
                    </a:p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5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$500, which can be paid in full or in installments with fee paid by 2/2023. </a:t>
                      </a:r>
                      <a:r>
                        <a:rPr lang="en-US" sz="1000" u="sng" dirty="0"/>
                        <a:t>New members</a:t>
                      </a:r>
                      <a:r>
                        <a:rPr lang="en-US" sz="1000" dirty="0"/>
                        <a:t>: $100 of fee can be allocated to new membership fees.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5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Full access and publishing rights to the sponsoring organization and its employees, and/or sponsoring  individuals. 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5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u="none" dirty="0"/>
                        <a:t>Access and publishing rights begin 2 months after major sponsor releases. New members: $100 of fee can be allocated to new membership fees.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5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66108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3187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389</TotalTime>
  <Words>482</Words>
  <Application>Microsoft Office PowerPoint</Application>
  <PresentationFormat>On-screen Show (4:3)</PresentationFormat>
  <Paragraphs>57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Tahoma</vt:lpstr>
      <vt:lpstr>Office Theme</vt:lpstr>
      <vt:lpstr>2022 Incentive Industry  Marketplace Study -IFI Member Sponsorships-   5/13/2022</vt:lpstr>
      <vt:lpstr>Study Sponsorships Levels</vt:lpstr>
      <vt:lpstr>Study Sponsorships Levels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2022 Incentive Industry  Marketplace Study -Update-   5/12/2022</dc:title>
  <dc:creator>Michael Donnelly</dc:creator>
  <cp:lastModifiedBy>Steve Slagle</cp:lastModifiedBy>
  <cp:revision>2</cp:revision>
  <dcterms:created xsi:type="dcterms:W3CDTF">2022-05-09T15:43:42Z</dcterms:created>
  <dcterms:modified xsi:type="dcterms:W3CDTF">2022-06-16T14:46:52Z</dcterms:modified>
</cp:coreProperties>
</file>