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96ED8A73.xml" ContentType="application/vnd.ms-powerpoint.comments+xml"/>
  <Override PartName="/ppt/notesSlides/notesSlide6.xml" ContentType="application/vnd.openxmlformats-officedocument.presentationml.notesSlide+xml"/>
  <Override PartName="/ppt/comments/modernComment_107_136757FB.xml" ContentType="application/vnd.ms-powerpoint.comments+xml"/>
  <Override PartName="/ppt/notesSlides/notesSlide7.xml" ContentType="application/vnd.openxmlformats-officedocument.presentationml.notesSlide+xml"/>
  <Override PartName="/ppt/comments/modernComment_108_365EEC9C.xml" ContentType="application/vnd.ms-powerpoint.comments+xml"/>
  <Override PartName="/ppt/notesSlides/notesSlide8.xml" ContentType="application/vnd.openxmlformats-officedocument.presentationml.notesSlide+xml"/>
  <Override PartName="/ppt/comments/modernComment_10F_682E48EF.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0B_54842B21.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8" r:id="rId2"/>
    <p:sldId id="259" r:id="rId3"/>
    <p:sldId id="268" r:id="rId4"/>
    <p:sldId id="261" r:id="rId5"/>
    <p:sldId id="260" r:id="rId6"/>
    <p:sldId id="263" r:id="rId7"/>
    <p:sldId id="264" r:id="rId8"/>
    <p:sldId id="271" r:id="rId9"/>
    <p:sldId id="265" r:id="rId10"/>
    <p:sldId id="266" r:id="rId11"/>
    <p:sldId id="267" r:id="rId12"/>
    <p:sldId id="262" r:id="rId13"/>
    <p:sldId id="269" r:id="rId14"/>
    <p:sldId id="270"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DF873C-89A0-479B-2C16-702F5073D9F4}" name="Neeley, Ric" initials="NR" userId="S::rneeley@hinda.com::26f3d698-ae19-4781-b060-6fc9892b2598" providerId="AD"/>
  <p188:author id="{18912468-BF6D-02A4-2DD7-AF1C547ACAD7}" name="Donnelly, Mike" initials="MD" userId="S::mdonnelly@hinda.com::d50871ff-f821-4352-bb60-ea2c20ddf8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53A1"/>
    <a:srgbClr val="124388"/>
    <a:srgbClr val="BBCADE"/>
    <a:srgbClr val="1A49AE"/>
    <a:srgbClr val="1A49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B3AF65-FBBA-4C2A-84ED-2655EF52A044}" v="5" dt="2024-01-30T19:56:15.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5909"/>
  </p:normalViewPr>
  <p:slideViewPr>
    <p:cSldViewPr snapToGrid="0" snapToObjects="1">
      <p:cViewPr varScale="1">
        <p:scale>
          <a:sx n="111" d="100"/>
          <a:sy n="111" d="100"/>
        </p:scale>
        <p:origin x="594" y="96"/>
      </p:cViewPr>
      <p:guideLst/>
    </p:cSldViewPr>
  </p:slideViewPr>
  <p:outlineViewPr>
    <p:cViewPr>
      <p:scale>
        <a:sx n="33" d="100"/>
        <a:sy n="33" d="100"/>
      </p:scale>
      <p:origin x="0" y="-2304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2" d="100"/>
          <a:sy n="52" d="100"/>
        </p:scale>
        <p:origin x="2568"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04_96ED8A73.xml><?xml version="1.0" encoding="utf-8"?>
<p188:cmLst xmlns:a="http://schemas.openxmlformats.org/drawingml/2006/main" xmlns:r="http://schemas.openxmlformats.org/officeDocument/2006/relationships" xmlns:p188="http://schemas.microsoft.com/office/powerpoint/2018/8/main">
  <p188:cm id="{A021DA58-6FD3-4187-B5C4-B87F9F0B08BB}" authorId="{18912468-BF6D-02A4-2DD7-AF1C547ACAD7}" created="2024-01-07T21:44:23.966">
    <pc:sldMkLst xmlns:pc="http://schemas.microsoft.com/office/powerpoint/2013/main/command">
      <pc:docMk/>
      <pc:sldMk cId="2532149875" sldId="260"/>
    </pc:sldMkLst>
    <p188:txBody>
      <a:bodyPr/>
      <a:lstStyle/>
      <a:p>
        <a:r>
          <a:rPr lang="en-US"/>
          <a:t>Add link to 274(j) primer document. </a:t>
        </a:r>
      </a:p>
    </p188:txBody>
  </p188:cm>
</p188:cmLst>
</file>

<file path=ppt/comments/modernComment_107_136757FB.xml><?xml version="1.0" encoding="utf-8"?>
<p188:cmLst xmlns:a="http://schemas.openxmlformats.org/drawingml/2006/main" xmlns:r="http://schemas.openxmlformats.org/officeDocument/2006/relationships" xmlns:p188="http://schemas.microsoft.com/office/powerpoint/2018/8/main">
  <p188:cm id="{BA28DB8F-B15D-403F-94EB-4EE156658AD1}" authorId="{18912468-BF6D-02A4-2DD7-AF1C547ACAD7}" created="2024-01-07T21:45:39.361">
    <pc:sldMkLst xmlns:pc="http://schemas.microsoft.com/office/powerpoint/2013/main/command">
      <pc:docMk/>
      <pc:sldMk cId="325539835" sldId="263"/>
    </pc:sldMkLst>
    <p188:txBody>
      <a:bodyPr/>
      <a:lstStyle/>
      <a:p>
        <a:r>
          <a:rPr lang="en-US"/>
          <a:t>Add link to Incentives Industry Legal and Tax Guidelines document.</a:t>
        </a:r>
      </a:p>
    </p188:txBody>
  </p188:cm>
</p188:cmLst>
</file>

<file path=ppt/comments/modernComment_108_365EEC9C.xml><?xml version="1.0" encoding="utf-8"?>
<p188:cmLst xmlns:a="http://schemas.openxmlformats.org/drawingml/2006/main" xmlns:r="http://schemas.openxmlformats.org/officeDocument/2006/relationships" xmlns:p188="http://schemas.microsoft.com/office/powerpoint/2018/8/main">
  <p188:cm id="{9DA81E82-935A-4852-8948-52141797AB16}" authorId="{18912468-BF6D-02A4-2DD7-AF1C547ACAD7}" created="2024-01-07T21:48:17.653">
    <pc:sldMkLst xmlns:pc="http://schemas.microsoft.com/office/powerpoint/2013/main/command">
      <pc:docMk/>
      <pc:sldMk cId="912190620" sldId="264"/>
    </pc:sldMkLst>
    <p188:txBody>
      <a:bodyPr/>
      <a:lstStyle/>
      <a:p>
        <a:r>
          <a:rPr lang="en-US"/>
          <a:t>Add link to 274(j) primer document.</a:t>
        </a:r>
      </a:p>
    </p188:txBody>
  </p188:cm>
</p188:cmLst>
</file>

<file path=ppt/comments/modernComment_10B_54842B21.xml><?xml version="1.0" encoding="utf-8"?>
<p188:cmLst xmlns:a="http://schemas.openxmlformats.org/drawingml/2006/main" xmlns:r="http://schemas.openxmlformats.org/officeDocument/2006/relationships" xmlns:p188="http://schemas.microsoft.com/office/powerpoint/2018/8/main">
  <p188:cm id="{FEBB5F40-01C5-4BF6-AE1A-CBEC9A42CEB2}" authorId="{18912468-BF6D-02A4-2DD7-AF1C547ACAD7}" created="2024-01-07T21:52:59.005">
    <pc:sldMkLst xmlns:pc="http://schemas.microsoft.com/office/powerpoint/2013/main/command">
      <pc:docMk/>
      <pc:sldMk cId="1417947937" sldId="267"/>
    </pc:sldMkLst>
    <p188:txBody>
      <a:bodyPr/>
      <a:lstStyle/>
      <a:p>
        <a:r>
          <a:rPr lang="en-US"/>
          <a:t>Insert link to Successfully Navigating  Reward and Recognition Incentive Program Tax Concerns.</a:t>
        </a:r>
      </a:p>
    </p188:txBody>
  </p188:cm>
</p188:cmLst>
</file>

<file path=ppt/comments/modernComment_10F_682E48EF.xml><?xml version="1.0" encoding="utf-8"?>
<p188:cmLst xmlns:a="http://schemas.openxmlformats.org/drawingml/2006/main" xmlns:r="http://schemas.openxmlformats.org/officeDocument/2006/relationships" xmlns:p188="http://schemas.microsoft.com/office/powerpoint/2018/8/main">
  <p188:cm id="{C16E194D-7B0E-4C1E-8D9C-9CCE914B4055}" authorId="{18912468-BF6D-02A4-2DD7-AF1C547ACAD7}" created="2024-01-07T21:49:36.629">
    <pc:sldMkLst xmlns:pc="http://schemas.microsoft.com/office/powerpoint/2013/main/command">
      <pc:docMk/>
      <pc:sldMk cId="1747863791" sldId="271"/>
    </pc:sldMkLst>
    <p188:txBody>
      <a:bodyPr/>
      <a:lstStyle/>
      <a:p>
        <a:r>
          <a:rPr lang="en-US"/>
          <a:t>Add two links. Incentive Industry Legal and Tax Guidelines and Safety Programs.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3502D0E0-6D91-471D-8894-F1AA456CA0BC}" type="datetimeFigureOut">
              <a:rPr lang="en-US" smtClean="0"/>
              <a:t>1/30/2024</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1232AEC6-9A9A-48A4-AE99-6D6ADE263EDA}" type="slidenum">
              <a:rPr lang="en-US" smtClean="0"/>
              <a:t>‹#›</a:t>
            </a:fld>
            <a:endParaRPr lang="en-US"/>
          </a:p>
        </p:txBody>
      </p:sp>
    </p:spTree>
    <p:extLst>
      <p:ext uri="{BB962C8B-B14F-4D97-AF65-F5344CB8AC3E}">
        <p14:creationId xmlns:p14="http://schemas.microsoft.com/office/powerpoint/2010/main" val="362673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a:t>
            </a:fld>
            <a:endParaRPr lang="en-US"/>
          </a:p>
        </p:txBody>
      </p:sp>
    </p:spTree>
    <p:extLst>
      <p:ext uri="{BB962C8B-B14F-4D97-AF65-F5344CB8AC3E}">
        <p14:creationId xmlns:p14="http://schemas.microsoft.com/office/powerpoint/2010/main" val="357047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10</a:t>
            </a:fld>
            <a:endParaRPr lang="en-US"/>
          </a:p>
        </p:txBody>
      </p:sp>
    </p:spTree>
    <p:extLst>
      <p:ext uri="{BB962C8B-B14F-4D97-AF65-F5344CB8AC3E}">
        <p14:creationId xmlns:p14="http://schemas.microsoft.com/office/powerpoint/2010/main" val="167282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11</a:t>
            </a:fld>
            <a:endParaRPr lang="en-US"/>
          </a:p>
        </p:txBody>
      </p:sp>
    </p:spTree>
    <p:extLst>
      <p:ext uri="{BB962C8B-B14F-4D97-AF65-F5344CB8AC3E}">
        <p14:creationId xmlns:p14="http://schemas.microsoft.com/office/powerpoint/2010/main" val="3034788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12</a:t>
            </a:fld>
            <a:endParaRPr lang="en-US"/>
          </a:p>
        </p:txBody>
      </p:sp>
    </p:spTree>
    <p:extLst>
      <p:ext uri="{BB962C8B-B14F-4D97-AF65-F5344CB8AC3E}">
        <p14:creationId xmlns:p14="http://schemas.microsoft.com/office/powerpoint/2010/main" val="149969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13</a:t>
            </a:fld>
            <a:endParaRPr lang="en-US"/>
          </a:p>
        </p:txBody>
      </p:sp>
    </p:spTree>
    <p:extLst>
      <p:ext uri="{BB962C8B-B14F-4D97-AF65-F5344CB8AC3E}">
        <p14:creationId xmlns:p14="http://schemas.microsoft.com/office/powerpoint/2010/main" val="52695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14</a:t>
            </a:fld>
            <a:endParaRPr lang="en-US"/>
          </a:p>
        </p:txBody>
      </p:sp>
    </p:spTree>
    <p:extLst>
      <p:ext uri="{BB962C8B-B14F-4D97-AF65-F5344CB8AC3E}">
        <p14:creationId xmlns:p14="http://schemas.microsoft.com/office/powerpoint/2010/main" val="324048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2</a:t>
            </a:fld>
            <a:endParaRPr lang="en-US"/>
          </a:p>
        </p:txBody>
      </p:sp>
    </p:spTree>
    <p:extLst>
      <p:ext uri="{BB962C8B-B14F-4D97-AF65-F5344CB8AC3E}">
        <p14:creationId xmlns:p14="http://schemas.microsoft.com/office/powerpoint/2010/main" val="1398253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3</a:t>
            </a:fld>
            <a:endParaRPr lang="en-US"/>
          </a:p>
        </p:txBody>
      </p:sp>
    </p:spTree>
    <p:extLst>
      <p:ext uri="{BB962C8B-B14F-4D97-AF65-F5344CB8AC3E}">
        <p14:creationId xmlns:p14="http://schemas.microsoft.com/office/powerpoint/2010/main" val="363032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4</a:t>
            </a:fld>
            <a:endParaRPr lang="en-US"/>
          </a:p>
        </p:txBody>
      </p:sp>
    </p:spTree>
    <p:extLst>
      <p:ext uri="{BB962C8B-B14F-4D97-AF65-F5344CB8AC3E}">
        <p14:creationId xmlns:p14="http://schemas.microsoft.com/office/powerpoint/2010/main" val="158526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5</a:t>
            </a:fld>
            <a:endParaRPr lang="en-US"/>
          </a:p>
        </p:txBody>
      </p:sp>
    </p:spTree>
    <p:extLst>
      <p:ext uri="{BB962C8B-B14F-4D97-AF65-F5344CB8AC3E}">
        <p14:creationId xmlns:p14="http://schemas.microsoft.com/office/powerpoint/2010/main" val="3444048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6</a:t>
            </a:fld>
            <a:endParaRPr lang="en-US"/>
          </a:p>
        </p:txBody>
      </p:sp>
    </p:spTree>
    <p:extLst>
      <p:ext uri="{BB962C8B-B14F-4D97-AF65-F5344CB8AC3E}">
        <p14:creationId xmlns:p14="http://schemas.microsoft.com/office/powerpoint/2010/main" val="231638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7</a:t>
            </a:fld>
            <a:endParaRPr lang="en-US"/>
          </a:p>
        </p:txBody>
      </p:sp>
    </p:spTree>
    <p:extLst>
      <p:ext uri="{BB962C8B-B14F-4D97-AF65-F5344CB8AC3E}">
        <p14:creationId xmlns:p14="http://schemas.microsoft.com/office/powerpoint/2010/main" val="35981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8</a:t>
            </a:fld>
            <a:endParaRPr lang="en-US"/>
          </a:p>
        </p:txBody>
      </p:sp>
    </p:spTree>
    <p:extLst>
      <p:ext uri="{BB962C8B-B14F-4D97-AF65-F5344CB8AC3E}">
        <p14:creationId xmlns:p14="http://schemas.microsoft.com/office/powerpoint/2010/main" val="296211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32AEC6-9A9A-48A4-AE99-6D6ADE263EDA}" type="slidenum">
              <a:rPr lang="en-US" smtClean="0"/>
              <a:t>9</a:t>
            </a:fld>
            <a:endParaRPr lang="en-US"/>
          </a:p>
        </p:txBody>
      </p:sp>
    </p:spTree>
    <p:extLst>
      <p:ext uri="{BB962C8B-B14F-4D97-AF65-F5344CB8AC3E}">
        <p14:creationId xmlns:p14="http://schemas.microsoft.com/office/powerpoint/2010/main" val="1964975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Replica">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58299DC9-2433-D341-F423-C5D476110816}"/>
              </a:ext>
            </a:extLst>
          </p:cNvPr>
          <p:cNvPicPr>
            <a:picLocks noChangeAspect="1"/>
          </p:cNvPicPr>
          <p:nvPr userDrawn="1"/>
        </p:nvPicPr>
        <p:blipFill rotWithShape="1">
          <a:blip r:embed="rId2"/>
          <a:srcRect t="11521" b="12257"/>
          <a:stretch/>
        </p:blipFill>
        <p:spPr>
          <a:xfrm>
            <a:off x="78057" y="344556"/>
            <a:ext cx="5486402" cy="5411781"/>
          </a:xfrm>
          <a:prstGeom prst="rect">
            <a:avLst/>
          </a:prstGeom>
        </p:spPr>
      </p:pic>
      <p:sp>
        <p:nvSpPr>
          <p:cNvPr id="11" name="Rectangle 10">
            <a:extLst>
              <a:ext uri="{FF2B5EF4-FFF2-40B4-BE49-F238E27FC236}">
                <a16:creationId xmlns:a16="http://schemas.microsoft.com/office/drawing/2014/main" id="{FBEC564A-6D51-E412-54D2-B75D33ED20B8}"/>
              </a:ext>
            </a:extLst>
          </p:cNvPr>
          <p:cNvSpPr/>
          <p:nvPr userDrawn="1"/>
        </p:nvSpPr>
        <p:spPr>
          <a:xfrm>
            <a:off x="0" y="5843239"/>
            <a:ext cx="12192000" cy="1014761"/>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text, outdoor, sign, plate&#10;&#10;Description automatically generated">
            <a:extLst>
              <a:ext uri="{FF2B5EF4-FFF2-40B4-BE49-F238E27FC236}">
                <a16:creationId xmlns:a16="http://schemas.microsoft.com/office/drawing/2014/main" id="{3F5E42BD-F7FC-1E51-4285-24698B39FA82}"/>
              </a:ext>
            </a:extLst>
          </p:cNvPr>
          <p:cNvPicPr>
            <a:picLocks noChangeAspect="1"/>
          </p:cNvPicPr>
          <p:nvPr userDrawn="1"/>
        </p:nvPicPr>
        <p:blipFill>
          <a:blip r:embed="rId3"/>
          <a:stretch>
            <a:fillRect/>
          </a:stretch>
        </p:blipFill>
        <p:spPr>
          <a:xfrm>
            <a:off x="7041138" y="1219712"/>
            <a:ext cx="3183518" cy="521888"/>
          </a:xfrm>
          <a:prstGeom prst="rect">
            <a:avLst/>
          </a:prstGeom>
        </p:spPr>
      </p:pic>
      <p:sp>
        <p:nvSpPr>
          <p:cNvPr id="4" name="TextBox 3">
            <a:extLst>
              <a:ext uri="{FF2B5EF4-FFF2-40B4-BE49-F238E27FC236}">
                <a16:creationId xmlns:a16="http://schemas.microsoft.com/office/drawing/2014/main" id="{EC1F8F35-4C47-04EC-D43C-8AA2CF7AB446}"/>
              </a:ext>
            </a:extLst>
          </p:cNvPr>
          <p:cNvSpPr txBox="1"/>
          <p:nvPr userDrawn="1"/>
        </p:nvSpPr>
        <p:spPr>
          <a:xfrm>
            <a:off x="5756555" y="2950153"/>
            <a:ext cx="5974214" cy="800219"/>
          </a:xfrm>
          <a:prstGeom prst="rect">
            <a:avLst/>
          </a:prstGeom>
          <a:noFill/>
        </p:spPr>
        <p:txBody>
          <a:bodyPr wrap="square" rtlCol="0">
            <a:spAutoFit/>
          </a:bodyPr>
          <a:lstStyle/>
          <a:p>
            <a:r>
              <a:rPr lang="en-US" sz="4600" b="1" i="0" dirty="0">
                <a:solidFill>
                  <a:srgbClr val="FF0000"/>
                </a:solidFill>
                <a:effectLst/>
                <a:latin typeface="Montserrat SemiBold" pitchFamily="2" charset="77"/>
              </a:rPr>
              <a:t>RESEARCH STUDY</a:t>
            </a:r>
            <a:endParaRPr lang="en-US" sz="4600" b="1" i="0" dirty="0">
              <a:latin typeface="Montserrat SemiBold" pitchFamily="2" charset="77"/>
            </a:endParaRPr>
          </a:p>
        </p:txBody>
      </p:sp>
      <p:sp>
        <p:nvSpPr>
          <p:cNvPr id="9" name="TextBox 8">
            <a:extLst>
              <a:ext uri="{FF2B5EF4-FFF2-40B4-BE49-F238E27FC236}">
                <a16:creationId xmlns:a16="http://schemas.microsoft.com/office/drawing/2014/main" id="{929C4DBE-E99E-C317-208A-4D1186546815}"/>
              </a:ext>
            </a:extLst>
          </p:cNvPr>
          <p:cNvSpPr txBox="1"/>
          <p:nvPr userDrawn="1"/>
        </p:nvSpPr>
        <p:spPr>
          <a:xfrm>
            <a:off x="6096000" y="155188"/>
            <a:ext cx="5974214" cy="369332"/>
          </a:xfrm>
          <a:prstGeom prst="rect">
            <a:avLst/>
          </a:prstGeom>
          <a:noFill/>
        </p:spPr>
        <p:txBody>
          <a:bodyPr wrap="square" rtlCol="0">
            <a:spAutoFit/>
          </a:bodyPr>
          <a:lstStyle/>
          <a:p>
            <a:pPr algn="r"/>
            <a:r>
              <a:rPr lang="en-US" sz="1800" b="1" i="0" dirty="0">
                <a:solidFill>
                  <a:srgbClr val="0753A1"/>
                </a:solidFill>
                <a:effectLst/>
                <a:latin typeface="Montserrat SemiBold" pitchFamily="2" charset="77"/>
              </a:rPr>
              <a:t>2022</a:t>
            </a:r>
            <a:endParaRPr lang="en-US" sz="1800" b="1" i="0" dirty="0">
              <a:solidFill>
                <a:srgbClr val="0753A1"/>
              </a:solidFill>
              <a:latin typeface="Montserrat SemiBold" pitchFamily="2" charset="77"/>
            </a:endParaRPr>
          </a:p>
        </p:txBody>
      </p:sp>
      <p:sp>
        <p:nvSpPr>
          <p:cNvPr id="5" name="TextBox 4">
            <a:extLst>
              <a:ext uri="{FF2B5EF4-FFF2-40B4-BE49-F238E27FC236}">
                <a16:creationId xmlns:a16="http://schemas.microsoft.com/office/drawing/2014/main" id="{247DD625-AC9E-1827-E3C0-746AC46A0F40}"/>
              </a:ext>
            </a:extLst>
          </p:cNvPr>
          <p:cNvSpPr txBox="1"/>
          <p:nvPr userDrawn="1"/>
        </p:nvSpPr>
        <p:spPr>
          <a:xfrm>
            <a:off x="535259" y="6116523"/>
            <a:ext cx="1110661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ontserrat Medium" pitchFamily="2" charset="77"/>
                <a:ea typeface="+mn-ea"/>
                <a:cs typeface="+mn-cs"/>
              </a:rPr>
              <a:t>Supported by the members of the Incentive Federation and its key Association sponsors.</a:t>
            </a:r>
          </a:p>
        </p:txBody>
      </p:sp>
      <p:sp>
        <p:nvSpPr>
          <p:cNvPr id="6" name="TextBox 5">
            <a:extLst>
              <a:ext uri="{FF2B5EF4-FFF2-40B4-BE49-F238E27FC236}">
                <a16:creationId xmlns:a16="http://schemas.microsoft.com/office/drawing/2014/main" id="{B5595754-7083-A3F8-7307-28B01ECF8C01}"/>
              </a:ext>
            </a:extLst>
          </p:cNvPr>
          <p:cNvSpPr txBox="1"/>
          <p:nvPr userDrawn="1"/>
        </p:nvSpPr>
        <p:spPr>
          <a:xfrm>
            <a:off x="5756555" y="2491051"/>
            <a:ext cx="5974214" cy="523220"/>
          </a:xfrm>
          <a:prstGeom prst="rect">
            <a:avLst/>
          </a:prstGeom>
          <a:noFill/>
        </p:spPr>
        <p:txBody>
          <a:bodyPr wrap="square" rtlCol="0">
            <a:spAutoFit/>
          </a:bodyPr>
          <a:lstStyle/>
          <a:p>
            <a:r>
              <a:rPr lang="en-US" sz="2800" dirty="0">
                <a:effectLst/>
                <a:latin typeface="Montserrat" pitchFamily="2" charset="77"/>
              </a:rPr>
              <a:t>Incentive Marketplace Estimate </a:t>
            </a:r>
            <a:endParaRPr lang="en-US" sz="2800" dirty="0"/>
          </a:p>
        </p:txBody>
      </p:sp>
      <p:sp>
        <p:nvSpPr>
          <p:cNvPr id="12" name="TextBox 11">
            <a:extLst>
              <a:ext uri="{FF2B5EF4-FFF2-40B4-BE49-F238E27FC236}">
                <a16:creationId xmlns:a16="http://schemas.microsoft.com/office/drawing/2014/main" id="{81003FC6-7133-E24A-B130-57E1CFBFE085}"/>
              </a:ext>
            </a:extLst>
          </p:cNvPr>
          <p:cNvSpPr txBox="1"/>
          <p:nvPr userDrawn="1"/>
        </p:nvSpPr>
        <p:spPr>
          <a:xfrm>
            <a:off x="5756555" y="3878279"/>
            <a:ext cx="5974214" cy="1354217"/>
          </a:xfrm>
          <a:prstGeom prst="rect">
            <a:avLst/>
          </a:prstGeom>
          <a:noFill/>
        </p:spPr>
        <p:txBody>
          <a:bodyPr wrap="square" rtlCol="0">
            <a:spAutoFit/>
          </a:bodyPr>
          <a:lstStyle/>
          <a:p>
            <a:pPr>
              <a:lnSpc>
                <a:spcPct val="100000"/>
              </a:lnSpc>
              <a:spcAft>
                <a:spcPts val="600"/>
              </a:spcAft>
            </a:pPr>
            <a:r>
              <a:rPr lang="en-US" sz="1800" dirty="0">
                <a:effectLst/>
                <a:latin typeface="Montserrat" pitchFamily="2" charset="77"/>
              </a:rPr>
              <a:t>Conducted by: </a:t>
            </a:r>
            <a:r>
              <a:rPr lang="en-US" sz="1800" b="1" i="0" dirty="0">
                <a:effectLst/>
                <a:latin typeface="Montserrat SemiBold" pitchFamily="2" charset="77"/>
              </a:rPr>
              <a:t>Richard Garlick, Ph.D.</a:t>
            </a:r>
          </a:p>
          <a:p>
            <a:pPr>
              <a:lnSpc>
                <a:spcPct val="100000"/>
              </a:lnSpc>
              <a:spcAft>
                <a:spcPts val="600"/>
              </a:spcAft>
            </a:pPr>
            <a:r>
              <a:rPr lang="en-US" sz="1800" i="1" dirty="0">
                <a:effectLst/>
                <a:latin typeface="Montserrat" pitchFamily="2" charset="77"/>
              </a:rPr>
              <a:t>Principal Consultant</a:t>
            </a:r>
            <a:endParaRPr lang="en-US" sz="1800" dirty="0">
              <a:effectLst/>
              <a:latin typeface="Montserrat" pitchFamily="2" charset="77"/>
            </a:endParaRPr>
          </a:p>
          <a:p>
            <a:pPr>
              <a:lnSpc>
                <a:spcPct val="100000"/>
              </a:lnSpc>
              <a:spcAft>
                <a:spcPts val="600"/>
              </a:spcAft>
            </a:pPr>
            <a:r>
              <a:rPr lang="en-US" sz="1800" dirty="0">
                <a:effectLst/>
                <a:latin typeface="Montserrat" pitchFamily="2" charset="77"/>
              </a:rPr>
              <a:t>Richard Garlick and Associates Consulting and Market Research Services, LLC</a:t>
            </a:r>
          </a:p>
        </p:txBody>
      </p:sp>
    </p:spTree>
    <p:extLst>
      <p:ext uri="{BB962C8B-B14F-4D97-AF65-F5344CB8AC3E}">
        <p14:creationId xmlns:p14="http://schemas.microsoft.com/office/powerpoint/2010/main" val="350075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6D3128-E4D9-AC68-E814-B95DD0885B73}"/>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3" name="Footer Placeholder 2">
            <a:extLst>
              <a:ext uri="{FF2B5EF4-FFF2-40B4-BE49-F238E27FC236}">
                <a16:creationId xmlns:a16="http://schemas.microsoft.com/office/drawing/2014/main" id="{CE45C5CF-191B-7603-88EE-2DB42EFE2BE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AC8BE39-7524-653D-DF28-E1D2376FB078}"/>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311982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A6FD-5033-4C70-6457-7938262E65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C6DCE4-11B3-45F9-9267-1A2FE7DE5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DF764-A724-ECFB-6C6F-1D0F6F785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BF86A-AED7-BEEA-4F72-96B0771C298D}"/>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6" name="Footer Placeholder 5">
            <a:extLst>
              <a:ext uri="{FF2B5EF4-FFF2-40B4-BE49-F238E27FC236}">
                <a16:creationId xmlns:a16="http://schemas.microsoft.com/office/drawing/2014/main" id="{1BEBA842-8639-1B30-B981-5DEB73B69BB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BCFC0BB-5248-99D7-5ECB-B38002E2A13A}"/>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3147445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092D-0EF1-1D05-368E-35BFA37AAA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B32613-98DA-CD88-5CBF-A2CF0C5FAE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BFDF8-29A9-859B-433C-BC6BADF8C6F0}"/>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5" name="Footer Placeholder 4">
            <a:extLst>
              <a:ext uri="{FF2B5EF4-FFF2-40B4-BE49-F238E27FC236}">
                <a16:creationId xmlns:a16="http://schemas.microsoft.com/office/drawing/2014/main" id="{6D8178BD-E7BE-442E-6C74-189BC336C3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020E414-9C00-9C23-2ADD-FF600A58FA24}"/>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43950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AC5CD-7CCB-D1E8-BE6C-B1F913BC4D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CC0BB4-6639-1272-6322-74AE2B280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5520A-D25E-463E-7DB7-DE7D3C652D46}"/>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5" name="Footer Placeholder 4">
            <a:extLst>
              <a:ext uri="{FF2B5EF4-FFF2-40B4-BE49-F238E27FC236}">
                <a16:creationId xmlns:a16="http://schemas.microsoft.com/office/drawing/2014/main" id="{65B6A89E-EFB5-16D1-B3DD-6BD59E08748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F2653D-C9D0-034C-B17D-C14AFA7066F8}"/>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274510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EC564A-6D51-E412-54D2-B75D33ED20B8}"/>
              </a:ext>
            </a:extLst>
          </p:cNvPr>
          <p:cNvSpPr/>
          <p:nvPr userDrawn="1"/>
        </p:nvSpPr>
        <p:spPr>
          <a:xfrm>
            <a:off x="0" y="5843239"/>
            <a:ext cx="12192000" cy="1014761"/>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6D039FB-DC7F-BB6F-DF2A-C3373ECAF58B}"/>
              </a:ext>
            </a:extLst>
          </p:cNvPr>
          <p:cNvSpPr>
            <a:spLocks noGrp="1"/>
          </p:cNvSpPr>
          <p:nvPr>
            <p:ph type="subTitle" idx="1" hasCustomPrompt="1"/>
          </p:nvPr>
        </p:nvSpPr>
        <p:spPr>
          <a:xfrm>
            <a:off x="6096000" y="4304562"/>
            <a:ext cx="5502720" cy="1655762"/>
          </a:xfrm>
        </p:spPr>
        <p:txBody>
          <a:bodyP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le 1">
            <a:extLst>
              <a:ext uri="{FF2B5EF4-FFF2-40B4-BE49-F238E27FC236}">
                <a16:creationId xmlns:a16="http://schemas.microsoft.com/office/drawing/2014/main" id="{CD6CCDB2-4636-C83E-977E-094FF447B4EA}"/>
              </a:ext>
            </a:extLst>
          </p:cNvPr>
          <p:cNvSpPr>
            <a:spLocks noGrp="1"/>
          </p:cNvSpPr>
          <p:nvPr>
            <p:ph type="ctrTitle"/>
          </p:nvPr>
        </p:nvSpPr>
        <p:spPr>
          <a:xfrm>
            <a:off x="6112318" y="1780283"/>
            <a:ext cx="5486403" cy="2387600"/>
          </a:xfrm>
        </p:spPr>
        <p:txBody>
          <a:bodyPr anchor="b">
            <a:normAutofit/>
          </a:bodyPr>
          <a:lstStyle>
            <a:lvl1pPr algn="l">
              <a:defRPr sz="4200" b="1" i="0">
                <a:solidFill>
                  <a:srgbClr val="0753A1"/>
                </a:solidFill>
                <a:latin typeface="Montserrat SemiBold" pitchFamily="2" charset="77"/>
              </a:defRPr>
            </a:lvl1pPr>
          </a:lstStyle>
          <a:p>
            <a:r>
              <a:rPr lang="en-US" dirty="0"/>
              <a:t>Click to edit Master title style</a:t>
            </a:r>
          </a:p>
        </p:txBody>
      </p:sp>
      <p:sp>
        <p:nvSpPr>
          <p:cNvPr id="13" name="Text Placeholder 12">
            <a:extLst>
              <a:ext uri="{FF2B5EF4-FFF2-40B4-BE49-F238E27FC236}">
                <a16:creationId xmlns:a16="http://schemas.microsoft.com/office/drawing/2014/main" id="{2E564DCE-F67A-FFD3-759F-378E838BAABC}"/>
              </a:ext>
            </a:extLst>
          </p:cNvPr>
          <p:cNvSpPr>
            <a:spLocks noGrp="1"/>
          </p:cNvSpPr>
          <p:nvPr>
            <p:ph type="body" sz="quarter" idx="10" hasCustomPrompt="1"/>
          </p:nvPr>
        </p:nvSpPr>
        <p:spPr>
          <a:xfrm>
            <a:off x="714375" y="5960324"/>
            <a:ext cx="10804525" cy="764326"/>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a:latin typeface="Montserrat Medium"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additional text here. </a:t>
            </a:r>
          </a:p>
        </p:txBody>
      </p:sp>
      <p:pic>
        <p:nvPicPr>
          <p:cNvPr id="14" name="Picture 13">
            <a:extLst>
              <a:ext uri="{FF2B5EF4-FFF2-40B4-BE49-F238E27FC236}">
                <a16:creationId xmlns:a16="http://schemas.microsoft.com/office/drawing/2014/main" id="{E1829BFC-9332-FE08-A8EF-949A0E18C61B}"/>
              </a:ext>
            </a:extLst>
          </p:cNvPr>
          <p:cNvPicPr>
            <a:picLocks noChangeAspect="1"/>
          </p:cNvPicPr>
          <p:nvPr userDrawn="1"/>
        </p:nvPicPr>
        <p:blipFill>
          <a:blip r:embed="rId2"/>
          <a:srcRect l="8325" r="8325"/>
          <a:stretch/>
        </p:blipFill>
        <p:spPr>
          <a:xfrm>
            <a:off x="86084" y="839378"/>
            <a:ext cx="5923833" cy="4293065"/>
          </a:xfrm>
          <a:prstGeom prst="rect">
            <a:avLst/>
          </a:prstGeom>
        </p:spPr>
      </p:pic>
      <p:pic>
        <p:nvPicPr>
          <p:cNvPr id="15" name="Picture 14" descr="A picture containing text, outdoor, sign, plate&#10;&#10;Description automatically generated">
            <a:extLst>
              <a:ext uri="{FF2B5EF4-FFF2-40B4-BE49-F238E27FC236}">
                <a16:creationId xmlns:a16="http://schemas.microsoft.com/office/drawing/2014/main" id="{78E4F951-C1DC-F989-8409-3C92AF4BA9DA}"/>
              </a:ext>
            </a:extLst>
          </p:cNvPr>
          <p:cNvPicPr>
            <a:picLocks noChangeAspect="1"/>
          </p:cNvPicPr>
          <p:nvPr userDrawn="1"/>
        </p:nvPicPr>
        <p:blipFill>
          <a:blip r:embed="rId3"/>
          <a:stretch>
            <a:fillRect/>
          </a:stretch>
        </p:blipFill>
        <p:spPr>
          <a:xfrm>
            <a:off x="7041138" y="1219712"/>
            <a:ext cx="3183518" cy="521888"/>
          </a:xfrm>
          <a:prstGeom prst="rect">
            <a:avLst/>
          </a:prstGeom>
        </p:spPr>
      </p:pic>
      <p:sp>
        <p:nvSpPr>
          <p:cNvPr id="16" name="TextBox 15">
            <a:extLst>
              <a:ext uri="{FF2B5EF4-FFF2-40B4-BE49-F238E27FC236}">
                <a16:creationId xmlns:a16="http://schemas.microsoft.com/office/drawing/2014/main" id="{3512D497-5F3E-3AD2-AB1D-AE0C33E3EEF0}"/>
              </a:ext>
            </a:extLst>
          </p:cNvPr>
          <p:cNvSpPr txBox="1"/>
          <p:nvPr userDrawn="1"/>
        </p:nvSpPr>
        <p:spPr>
          <a:xfrm>
            <a:off x="6096000" y="155188"/>
            <a:ext cx="5974214" cy="369332"/>
          </a:xfrm>
          <a:prstGeom prst="rect">
            <a:avLst/>
          </a:prstGeom>
          <a:noFill/>
        </p:spPr>
        <p:txBody>
          <a:bodyPr wrap="square" rtlCol="0">
            <a:spAutoFit/>
          </a:bodyPr>
          <a:lstStyle/>
          <a:p>
            <a:pPr algn="r"/>
            <a:r>
              <a:rPr lang="en-US" sz="1800" b="1" i="0" dirty="0">
                <a:solidFill>
                  <a:srgbClr val="0753A1"/>
                </a:solidFill>
                <a:effectLst/>
                <a:latin typeface="Montserrat SemiBold" pitchFamily="2" charset="77"/>
              </a:rPr>
              <a:t>2023</a:t>
            </a:r>
            <a:endParaRPr lang="en-US" sz="1800" b="1" i="0" dirty="0">
              <a:solidFill>
                <a:srgbClr val="0753A1"/>
              </a:solidFill>
              <a:latin typeface="Montserrat SemiBold" pitchFamily="2" charset="77"/>
            </a:endParaRPr>
          </a:p>
        </p:txBody>
      </p:sp>
    </p:spTree>
    <p:extLst>
      <p:ext uri="{BB962C8B-B14F-4D97-AF65-F5344CB8AC3E}">
        <p14:creationId xmlns:p14="http://schemas.microsoft.com/office/powerpoint/2010/main" val="414023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0960D-76E0-E228-9827-9E216980C14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E039F9E-1EDE-8937-8B20-930CDCB5A0E5}"/>
              </a:ext>
            </a:extLst>
          </p:cNvPr>
          <p:cNvSpPr/>
          <p:nvPr userDrawn="1"/>
        </p:nvSpPr>
        <p:spPr>
          <a:xfrm>
            <a:off x="0" y="0"/>
            <a:ext cx="12192000" cy="1417983"/>
          </a:xfrm>
          <a:prstGeom prst="rect">
            <a:avLst/>
          </a:prstGeom>
          <a:gradFill>
            <a:gsLst>
              <a:gs pos="0">
                <a:srgbClr val="0753A1"/>
              </a:gs>
              <a:gs pos="100000">
                <a:srgbClr val="124388"/>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73A7A8-34BF-5661-E091-517C3730A626}"/>
              </a:ext>
            </a:extLst>
          </p:cNvPr>
          <p:cNvSpPr>
            <a:spLocks noGrp="1"/>
          </p:cNvSpPr>
          <p:nvPr>
            <p:ph type="title"/>
          </p:nvPr>
        </p:nvSpPr>
        <p:spPr>
          <a:xfrm>
            <a:off x="838200" y="285613"/>
            <a:ext cx="10515600" cy="986595"/>
          </a:xfrm>
        </p:spPr>
        <p:txBody>
          <a:bodyPr>
            <a:normAutofit/>
          </a:bodyPr>
          <a:lstStyle>
            <a:lvl1pPr>
              <a:defRPr sz="3400" b="0" i="0">
                <a:solidFill>
                  <a:schemeClr val="bg1"/>
                </a:solidFill>
                <a:latin typeface="Montserrat Medium" pitchFamily="2" charset="77"/>
              </a:defRPr>
            </a:lvl1pPr>
          </a:lstStyle>
          <a:p>
            <a:r>
              <a:rPr lang="en-US" dirty="0"/>
              <a:t>Click to edit Master title style</a:t>
            </a:r>
          </a:p>
        </p:txBody>
      </p:sp>
      <p:pic>
        <p:nvPicPr>
          <p:cNvPr id="9" name="Picture 8" descr="A picture containing text, outdoor, sign, plate&#10;&#10;Description automatically generated">
            <a:extLst>
              <a:ext uri="{FF2B5EF4-FFF2-40B4-BE49-F238E27FC236}">
                <a16:creationId xmlns:a16="http://schemas.microsoft.com/office/drawing/2014/main" id="{AD3C64FB-9DB6-C9E1-A38B-2760533B2C4B}"/>
              </a:ext>
            </a:extLst>
          </p:cNvPr>
          <p:cNvPicPr>
            <a:picLocks noChangeAspect="1"/>
          </p:cNvPicPr>
          <p:nvPr userDrawn="1"/>
        </p:nvPicPr>
        <p:blipFill>
          <a:blip r:embed="rId2"/>
          <a:stretch>
            <a:fillRect/>
          </a:stretch>
        </p:blipFill>
        <p:spPr>
          <a:xfrm>
            <a:off x="9584033" y="6402223"/>
            <a:ext cx="1769767" cy="290126"/>
          </a:xfrm>
          <a:prstGeom prst="rect">
            <a:avLst/>
          </a:prstGeom>
        </p:spPr>
      </p:pic>
      <p:sp>
        <p:nvSpPr>
          <p:cNvPr id="4" name="TextBox 3">
            <a:extLst>
              <a:ext uri="{FF2B5EF4-FFF2-40B4-BE49-F238E27FC236}">
                <a16:creationId xmlns:a16="http://schemas.microsoft.com/office/drawing/2014/main" id="{22181526-1FCF-87FF-1AD1-07BE14DF1A4F}"/>
              </a:ext>
            </a:extLst>
          </p:cNvPr>
          <p:cNvSpPr txBox="1"/>
          <p:nvPr userDrawn="1"/>
        </p:nvSpPr>
        <p:spPr>
          <a:xfrm>
            <a:off x="838199" y="6274223"/>
            <a:ext cx="8147181" cy="507831"/>
          </a:xfrm>
          <a:prstGeom prst="rect">
            <a:avLst/>
          </a:prstGeom>
          <a:noFill/>
        </p:spPr>
        <p:txBody>
          <a:bodyPr wrap="square" rtlCol="0">
            <a:spAutoFit/>
          </a:bodyPr>
          <a:lstStyle/>
          <a:p>
            <a:pPr algn="l"/>
            <a:r>
              <a:rPr lang="en-US" sz="900" b="1" i="0" dirty="0">
                <a:solidFill>
                  <a:srgbClr val="0753A1"/>
                </a:solidFill>
                <a:latin typeface="Montserrat" pitchFamily="2" charset="77"/>
              </a:rPr>
              <a:t>2024 Tax Considerations for Incentive, Recognition &amp; Safety Programs</a:t>
            </a:r>
          </a:p>
          <a:p>
            <a:pPr algn="l"/>
            <a:r>
              <a:rPr lang="en-US" sz="900" b="0" i="0" dirty="0">
                <a:solidFill>
                  <a:srgbClr val="0753A1"/>
                </a:solidFill>
                <a:latin typeface="Montserrat" pitchFamily="2" charset="77"/>
              </a:rPr>
              <a:t>This document is provided to help guide your tax planning. Discuss all your tax requirements for both employee and non-employees with your corporate tax attorney to ensure you are meeting all your tax reporting obligations and your corporate policies and procedures.</a:t>
            </a:r>
          </a:p>
        </p:txBody>
      </p:sp>
    </p:spTree>
    <p:extLst>
      <p:ext uri="{BB962C8B-B14F-4D97-AF65-F5344CB8AC3E}">
        <p14:creationId xmlns:p14="http://schemas.microsoft.com/office/powerpoint/2010/main" val="174328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Heavy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B0960D-76E0-E228-9827-9E216980C14C}"/>
              </a:ext>
            </a:extLst>
          </p:cNvPr>
          <p:cNvSpPr>
            <a:spLocks noGrp="1"/>
          </p:cNvSpPr>
          <p:nvPr>
            <p:ph idx="1"/>
          </p:nvPr>
        </p:nvSpPr>
        <p:spPr>
          <a:xfrm>
            <a:off x="838200" y="1391478"/>
            <a:ext cx="10515600" cy="4785485"/>
          </a:xfrm>
        </p:spPr>
        <p:txBody>
          <a:bodyPr/>
          <a:lstStyle>
            <a:lvl1pPr>
              <a:defRPr sz="2600"/>
            </a:lvl1pPr>
            <a:lvl2pPr>
              <a:defRPr sz="22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1773A7A8-34BF-5661-E091-517C3730A626}"/>
              </a:ext>
            </a:extLst>
          </p:cNvPr>
          <p:cNvSpPr>
            <a:spLocks noGrp="1"/>
          </p:cNvSpPr>
          <p:nvPr>
            <p:ph type="title"/>
          </p:nvPr>
        </p:nvSpPr>
        <p:spPr>
          <a:xfrm>
            <a:off x="838200" y="285613"/>
            <a:ext cx="10515600" cy="986595"/>
          </a:xfrm>
        </p:spPr>
        <p:txBody>
          <a:bodyPr>
            <a:normAutofit/>
          </a:bodyPr>
          <a:lstStyle>
            <a:lvl1pPr>
              <a:defRPr sz="3400" b="0" i="0">
                <a:solidFill>
                  <a:srgbClr val="0753A1"/>
                </a:solidFill>
                <a:latin typeface="Montserrat Medium" pitchFamily="2" charset="77"/>
              </a:defRPr>
            </a:lvl1pPr>
          </a:lstStyle>
          <a:p>
            <a:r>
              <a:rPr lang="en-US" dirty="0"/>
              <a:t>Click to edit Master title style</a:t>
            </a:r>
          </a:p>
        </p:txBody>
      </p:sp>
      <p:pic>
        <p:nvPicPr>
          <p:cNvPr id="9" name="Picture 8" descr="A picture containing text, outdoor, sign, plate&#10;&#10;Description automatically generated">
            <a:extLst>
              <a:ext uri="{FF2B5EF4-FFF2-40B4-BE49-F238E27FC236}">
                <a16:creationId xmlns:a16="http://schemas.microsoft.com/office/drawing/2014/main" id="{AD3C64FB-9DB6-C9E1-A38B-2760533B2C4B}"/>
              </a:ext>
            </a:extLst>
          </p:cNvPr>
          <p:cNvPicPr>
            <a:picLocks noChangeAspect="1"/>
          </p:cNvPicPr>
          <p:nvPr userDrawn="1"/>
        </p:nvPicPr>
        <p:blipFill>
          <a:blip r:embed="rId2"/>
          <a:stretch>
            <a:fillRect/>
          </a:stretch>
        </p:blipFill>
        <p:spPr>
          <a:xfrm>
            <a:off x="9584033" y="6402223"/>
            <a:ext cx="1769767" cy="290126"/>
          </a:xfrm>
          <a:prstGeom prst="rect">
            <a:avLst/>
          </a:prstGeom>
        </p:spPr>
      </p:pic>
      <p:sp>
        <p:nvSpPr>
          <p:cNvPr id="10" name="Rectangle 9">
            <a:extLst>
              <a:ext uri="{FF2B5EF4-FFF2-40B4-BE49-F238E27FC236}">
                <a16:creationId xmlns:a16="http://schemas.microsoft.com/office/drawing/2014/main" id="{B383DEF8-F1F2-E1BD-228A-B0DC1055C82B}"/>
              </a:ext>
            </a:extLst>
          </p:cNvPr>
          <p:cNvSpPr/>
          <p:nvPr userDrawn="1"/>
        </p:nvSpPr>
        <p:spPr>
          <a:xfrm>
            <a:off x="0" y="1"/>
            <a:ext cx="278296" cy="6858000"/>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5928E98-E62F-B4B7-9812-D75D39F19BC6}"/>
              </a:ext>
            </a:extLst>
          </p:cNvPr>
          <p:cNvSpPr txBox="1"/>
          <p:nvPr userDrawn="1"/>
        </p:nvSpPr>
        <p:spPr>
          <a:xfrm>
            <a:off x="838199" y="6274223"/>
            <a:ext cx="8147181" cy="507831"/>
          </a:xfrm>
          <a:prstGeom prst="rect">
            <a:avLst/>
          </a:prstGeom>
          <a:noFill/>
        </p:spPr>
        <p:txBody>
          <a:bodyPr wrap="square" rtlCol="0">
            <a:spAutoFit/>
          </a:bodyPr>
          <a:lstStyle/>
          <a:p>
            <a:pPr algn="l"/>
            <a:r>
              <a:rPr lang="en-US" sz="900" b="1" i="0" dirty="0">
                <a:solidFill>
                  <a:srgbClr val="0753A1"/>
                </a:solidFill>
                <a:latin typeface="Montserrat" pitchFamily="2" charset="77"/>
              </a:rPr>
              <a:t>2024 Tax Considerations for Incentive, Recognition &amp; Safety Programs</a:t>
            </a:r>
          </a:p>
          <a:p>
            <a:pPr algn="l"/>
            <a:r>
              <a:rPr lang="en-US" sz="900" b="0" i="0" dirty="0">
                <a:solidFill>
                  <a:srgbClr val="0753A1"/>
                </a:solidFill>
                <a:latin typeface="Montserrat" pitchFamily="2" charset="77"/>
              </a:rPr>
              <a:t>This document is provided to help guide your tax planning. Discuss all your tax requirements for both employee and non-employees with your corporate tax attorney to ensure you are meeting all your tax reporting obligations and your corporate policies and procedures.</a:t>
            </a:r>
          </a:p>
        </p:txBody>
      </p:sp>
    </p:spTree>
    <p:extLst>
      <p:ext uri="{BB962C8B-B14F-4D97-AF65-F5344CB8AC3E}">
        <p14:creationId xmlns:p14="http://schemas.microsoft.com/office/powerpoint/2010/main" val="2240675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Graph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A902-E156-C8E2-446B-C536A567ED37}"/>
              </a:ext>
            </a:extLst>
          </p:cNvPr>
          <p:cNvSpPr>
            <a:spLocks noGrp="1"/>
          </p:cNvSpPr>
          <p:nvPr>
            <p:ph type="title"/>
          </p:nvPr>
        </p:nvSpPr>
        <p:spPr>
          <a:xfrm>
            <a:off x="839788" y="457200"/>
            <a:ext cx="3932237" cy="1600200"/>
          </a:xfrm>
        </p:spPr>
        <p:txBody>
          <a:bodyPr anchor="b"/>
          <a:lstStyle>
            <a:lvl1pPr>
              <a:defRPr sz="3200" b="1" i="0">
                <a:solidFill>
                  <a:srgbClr val="0753A1"/>
                </a:solidFill>
                <a:latin typeface="Montserrat SemiBold" pitchFamily="2" charset="77"/>
              </a:defRPr>
            </a:lvl1pPr>
          </a:lstStyle>
          <a:p>
            <a:r>
              <a:rPr lang="en-US" dirty="0"/>
              <a:t>Click to edit Master title style</a:t>
            </a:r>
          </a:p>
        </p:txBody>
      </p:sp>
      <p:sp>
        <p:nvSpPr>
          <p:cNvPr id="3" name="Picture Placeholder 2">
            <a:extLst>
              <a:ext uri="{FF2B5EF4-FFF2-40B4-BE49-F238E27FC236}">
                <a16:creationId xmlns:a16="http://schemas.microsoft.com/office/drawing/2014/main" id="{394AA911-AEFF-600F-1081-F47E34C3C73C}"/>
              </a:ext>
            </a:extLst>
          </p:cNvPr>
          <p:cNvSpPr>
            <a:spLocks noGrp="1"/>
          </p:cNvSpPr>
          <p:nvPr>
            <p:ph type="pic" idx="1" hasCustomPrompt="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Picture/Graph</a:t>
            </a:r>
          </a:p>
        </p:txBody>
      </p:sp>
      <p:sp>
        <p:nvSpPr>
          <p:cNvPr id="4" name="Text Placeholder 3">
            <a:extLst>
              <a:ext uri="{FF2B5EF4-FFF2-40B4-BE49-F238E27FC236}">
                <a16:creationId xmlns:a16="http://schemas.microsoft.com/office/drawing/2014/main" id="{33719A02-61D7-9980-2166-899F4F2F39E5}"/>
              </a:ext>
            </a:extLst>
          </p:cNvPr>
          <p:cNvSpPr>
            <a:spLocks noGrp="1"/>
          </p:cNvSpPr>
          <p:nvPr>
            <p:ph type="body" sz="half" idx="2"/>
          </p:nvPr>
        </p:nvSpPr>
        <p:spPr>
          <a:xfrm>
            <a:off x="839788" y="2213112"/>
            <a:ext cx="3932237" cy="36558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9" name="Picture 8" descr="A picture containing text, outdoor, sign, plate&#10;&#10;Description automatically generated">
            <a:extLst>
              <a:ext uri="{FF2B5EF4-FFF2-40B4-BE49-F238E27FC236}">
                <a16:creationId xmlns:a16="http://schemas.microsoft.com/office/drawing/2014/main" id="{820FBF31-639E-82F2-9AB4-0DE2FAE84F7A}"/>
              </a:ext>
            </a:extLst>
          </p:cNvPr>
          <p:cNvPicPr>
            <a:picLocks noChangeAspect="1"/>
          </p:cNvPicPr>
          <p:nvPr userDrawn="1"/>
        </p:nvPicPr>
        <p:blipFill>
          <a:blip r:embed="rId2"/>
          <a:stretch>
            <a:fillRect/>
          </a:stretch>
        </p:blipFill>
        <p:spPr>
          <a:xfrm>
            <a:off x="9584033" y="6402223"/>
            <a:ext cx="1769767" cy="290126"/>
          </a:xfrm>
          <a:prstGeom prst="rect">
            <a:avLst/>
          </a:prstGeom>
        </p:spPr>
      </p:pic>
      <p:sp>
        <p:nvSpPr>
          <p:cNvPr id="10" name="Rectangle 9">
            <a:extLst>
              <a:ext uri="{FF2B5EF4-FFF2-40B4-BE49-F238E27FC236}">
                <a16:creationId xmlns:a16="http://schemas.microsoft.com/office/drawing/2014/main" id="{06F8361D-54BA-F76C-0A13-3BE6BB06274F}"/>
              </a:ext>
            </a:extLst>
          </p:cNvPr>
          <p:cNvSpPr/>
          <p:nvPr userDrawn="1"/>
        </p:nvSpPr>
        <p:spPr>
          <a:xfrm>
            <a:off x="0" y="1"/>
            <a:ext cx="278296" cy="6858000"/>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09B1F73-1CCF-A32B-8FDC-912573140830}"/>
              </a:ext>
            </a:extLst>
          </p:cNvPr>
          <p:cNvSpPr txBox="1"/>
          <p:nvPr userDrawn="1"/>
        </p:nvSpPr>
        <p:spPr>
          <a:xfrm>
            <a:off x="838199" y="6274223"/>
            <a:ext cx="8147181" cy="507831"/>
          </a:xfrm>
          <a:prstGeom prst="rect">
            <a:avLst/>
          </a:prstGeom>
          <a:noFill/>
        </p:spPr>
        <p:txBody>
          <a:bodyPr wrap="square" rtlCol="0">
            <a:spAutoFit/>
          </a:bodyPr>
          <a:lstStyle/>
          <a:p>
            <a:pPr algn="l"/>
            <a:r>
              <a:rPr lang="en-US" sz="900" b="1" i="0" dirty="0">
                <a:solidFill>
                  <a:srgbClr val="0753A1"/>
                </a:solidFill>
                <a:latin typeface="Montserrat" pitchFamily="2" charset="77"/>
              </a:rPr>
              <a:t>2023 Tax Considerations for Incentive, Recognition &amp; Safety Programs</a:t>
            </a:r>
          </a:p>
          <a:p>
            <a:pPr algn="l"/>
            <a:r>
              <a:rPr lang="en-US" sz="900" b="0" i="0" dirty="0">
                <a:solidFill>
                  <a:srgbClr val="0753A1"/>
                </a:solidFill>
                <a:latin typeface="Montserrat" pitchFamily="2" charset="77"/>
              </a:rPr>
              <a:t>This document is provided to help guide your tax planning. Discuss all your tax requirements for both employee and non-employees with your corporate tax attorney to ensure you are meeting all your tax reporting obligations and your corporate policies and procedures.</a:t>
            </a:r>
          </a:p>
        </p:txBody>
      </p:sp>
    </p:spTree>
    <p:extLst>
      <p:ext uri="{BB962C8B-B14F-4D97-AF65-F5344CB8AC3E}">
        <p14:creationId xmlns:p14="http://schemas.microsoft.com/office/powerpoint/2010/main" val="163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B9D35-7C0D-1951-D8E4-736C042A5960}"/>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13843EC-E515-E14C-8B4E-D4338346D4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C387D9-E602-75D3-BEC7-41A1E2222775}"/>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5" name="Footer Placeholder 4">
            <a:extLst>
              <a:ext uri="{FF2B5EF4-FFF2-40B4-BE49-F238E27FC236}">
                <a16:creationId xmlns:a16="http://schemas.microsoft.com/office/drawing/2014/main" id="{D2CD369E-33FC-3D7F-DEDF-B3EA3A6FB0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4171B20-D228-136F-7B1D-DE7B90E6F713}"/>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333732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6AAB-C595-A830-1F88-E118CF2183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B3869-9E6F-F03C-38F6-E35EEFFFF5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0D5F7-5AFC-948A-8BD1-68E9C6F167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A3DD4-FC34-1EAC-115D-C97030ECEE4B}"/>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6" name="Footer Placeholder 5">
            <a:extLst>
              <a:ext uri="{FF2B5EF4-FFF2-40B4-BE49-F238E27FC236}">
                <a16:creationId xmlns:a16="http://schemas.microsoft.com/office/drawing/2014/main" id="{CB87EC6A-DB96-83CB-9E1B-763BE068656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3348344-F006-048D-9E1D-D900CCE49E52}"/>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407451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58434-C79B-6AD6-CD6C-8A64F81A87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2D2591-C2C3-D1EE-461C-600A41C40F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BCFF23-507B-681C-5E19-FD3592FBA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B004A5-8C4D-1FE6-D525-13D51C1D2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2276D7-C712-28BB-E7A3-9016EDBFB5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060107-C3C2-8BBA-AC5C-AFC70018BF32}"/>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8" name="Footer Placeholder 7">
            <a:extLst>
              <a:ext uri="{FF2B5EF4-FFF2-40B4-BE49-F238E27FC236}">
                <a16:creationId xmlns:a16="http://schemas.microsoft.com/office/drawing/2014/main" id="{0FAEF9D8-3393-548F-C693-A816820A936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A4665E59-3E30-E781-0BE9-FD3850F7911E}"/>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103398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702F-285B-24A6-E9C5-C0B76F11D2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83F3A-C5F2-6022-D223-7A16BC102D39}"/>
              </a:ext>
            </a:extLst>
          </p:cNvPr>
          <p:cNvSpPr>
            <a:spLocks noGrp="1"/>
          </p:cNvSpPr>
          <p:nvPr>
            <p:ph type="dt" sz="half" idx="10"/>
          </p:nvPr>
        </p:nvSpPr>
        <p:spPr>
          <a:xfrm>
            <a:off x="838200" y="6356350"/>
            <a:ext cx="2743200" cy="365125"/>
          </a:xfrm>
          <a:prstGeom prst="rect">
            <a:avLst/>
          </a:prstGeom>
        </p:spPr>
        <p:txBody>
          <a:bodyPr/>
          <a:lstStyle/>
          <a:p>
            <a:fld id="{75C86E8E-D5F4-D14D-BEAD-632736FFC89C}" type="datetimeFigureOut">
              <a:rPr lang="en-US" smtClean="0"/>
              <a:t>1/30/2024</a:t>
            </a:fld>
            <a:endParaRPr lang="en-US" dirty="0"/>
          </a:p>
        </p:txBody>
      </p:sp>
      <p:sp>
        <p:nvSpPr>
          <p:cNvPr id="4" name="Footer Placeholder 3">
            <a:extLst>
              <a:ext uri="{FF2B5EF4-FFF2-40B4-BE49-F238E27FC236}">
                <a16:creationId xmlns:a16="http://schemas.microsoft.com/office/drawing/2014/main" id="{06EEA6EF-5A55-CA46-F76D-9A19732D39D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BC111FA-D11D-993C-E464-D550F54772A3}"/>
              </a:ext>
            </a:extLst>
          </p:cNvPr>
          <p:cNvSpPr>
            <a:spLocks noGrp="1"/>
          </p:cNvSpPr>
          <p:nvPr>
            <p:ph type="sldNum" sz="quarter" idx="12"/>
          </p:nvPr>
        </p:nvSpPr>
        <p:spPr>
          <a:xfrm>
            <a:off x="8610600" y="6356350"/>
            <a:ext cx="2743200" cy="365125"/>
          </a:xfrm>
          <a:prstGeom prst="rect">
            <a:avLst/>
          </a:prstGeom>
        </p:spPr>
        <p:txBody>
          <a:bodyPr/>
          <a:lstStyle/>
          <a:p>
            <a:fld id="{0C4716A3-17C9-BC4A-AA91-2CB4C2851AA2}" type="slidenum">
              <a:rPr lang="en-US" smtClean="0"/>
              <a:t>‹#›</a:t>
            </a:fld>
            <a:endParaRPr lang="en-US" dirty="0"/>
          </a:p>
        </p:txBody>
      </p:sp>
    </p:spTree>
    <p:extLst>
      <p:ext uri="{BB962C8B-B14F-4D97-AF65-F5344CB8AC3E}">
        <p14:creationId xmlns:p14="http://schemas.microsoft.com/office/powerpoint/2010/main" val="26478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84FD0-FDB1-24C7-2768-F05DB2C2E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88F2B1-E588-C8D6-1D59-143D6AB10F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10101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61" r:id="rId4"/>
    <p:sldLayoutId id="2147483657" r:id="rId5"/>
    <p:sldLayoutId id="2147483651" r:id="rId6"/>
    <p:sldLayoutId id="2147483652" r:id="rId7"/>
    <p:sldLayoutId id="2147483653" r:id="rId8"/>
    <p:sldLayoutId id="2147483654" r:id="rId9"/>
    <p:sldLayoutId id="2147483655"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B_54842B21.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incentivefederation.org/wp-content/uploads/2024/01/Section-274j-Primer-Dec2019.pdf" TargetMode="External"/><Relationship Id="rId7" Type="http://schemas.openxmlformats.org/officeDocument/2006/relationships/hyperlink" Target="https://www.incentivefederation.org/wp-content/uploads/2024/01/Section-274-PPT.pptx"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incentivefederation.org/wp-content/uploads/2024/01/Safety-Programs-Ppt.pptx" TargetMode="External"/><Relationship Id="rId5" Type="http://schemas.openxmlformats.org/officeDocument/2006/relationships/hyperlink" Target="https://www.incentivefederation.org/wp-content/uploads/2024/01/Incentive-Industry-Legilsative-and-Tax-Guidelines.docx" TargetMode="External"/><Relationship Id="rId4" Type="http://schemas.openxmlformats.org/officeDocument/2006/relationships/hyperlink" Target="https://www.incentivefederation.org/wp-content/uploads/2024/01/IMA-Dolan-Safety-Programs-Webinar-2018.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4_96ED8A73.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18/10/relationships/comments" Target="../comments/modernComment_107_136757FB.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8_365EEC9C.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F_682E48EF.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E55894-292C-D6B6-135A-606DC8FED6DE}"/>
              </a:ext>
            </a:extLst>
          </p:cNvPr>
          <p:cNvPicPr>
            <a:picLocks noChangeAspect="1"/>
          </p:cNvPicPr>
          <p:nvPr/>
        </p:nvPicPr>
        <p:blipFill rotWithShape="1">
          <a:blip r:embed="rId3"/>
          <a:srcRect l="9391" t="24" r="6017" b="-24"/>
          <a:stretch/>
        </p:blipFill>
        <p:spPr>
          <a:xfrm>
            <a:off x="2986" y="1429"/>
            <a:ext cx="12192000" cy="5840155"/>
          </a:xfrm>
          <a:prstGeom prst="rect">
            <a:avLst/>
          </a:prstGeom>
        </p:spPr>
      </p:pic>
      <p:sp>
        <p:nvSpPr>
          <p:cNvPr id="9" name="Title 8">
            <a:extLst>
              <a:ext uri="{FF2B5EF4-FFF2-40B4-BE49-F238E27FC236}">
                <a16:creationId xmlns:a16="http://schemas.microsoft.com/office/drawing/2014/main" id="{3C132FBB-5561-ADAB-E98A-BB3903DEC8E4}"/>
              </a:ext>
            </a:extLst>
          </p:cNvPr>
          <p:cNvSpPr>
            <a:spLocks noGrp="1"/>
          </p:cNvSpPr>
          <p:nvPr>
            <p:ph type="ctrTitle"/>
          </p:nvPr>
        </p:nvSpPr>
        <p:spPr>
          <a:xfrm>
            <a:off x="817942" y="1837467"/>
            <a:ext cx="5316638" cy="1648717"/>
          </a:xfrm>
        </p:spPr>
        <p:txBody>
          <a:bodyPr>
            <a:normAutofit fontScale="90000"/>
          </a:bodyPr>
          <a:lstStyle/>
          <a:p>
            <a:r>
              <a:rPr lang="en-US" sz="3300" dirty="0"/>
              <a:t>Tax Considerations </a:t>
            </a:r>
            <a:br>
              <a:rPr lang="en-US" sz="3300" dirty="0"/>
            </a:br>
            <a:r>
              <a:rPr lang="en-US" sz="3300" dirty="0"/>
              <a:t>for Incentive, Recognition, &amp; Safety Programs</a:t>
            </a:r>
          </a:p>
        </p:txBody>
      </p:sp>
      <p:sp>
        <p:nvSpPr>
          <p:cNvPr id="11" name="Text Placeholder 10">
            <a:extLst>
              <a:ext uri="{FF2B5EF4-FFF2-40B4-BE49-F238E27FC236}">
                <a16:creationId xmlns:a16="http://schemas.microsoft.com/office/drawing/2014/main" id="{E2665724-B3BC-C6DD-F433-10B347E74CC3}"/>
              </a:ext>
            </a:extLst>
          </p:cNvPr>
          <p:cNvSpPr>
            <a:spLocks noGrp="1"/>
          </p:cNvSpPr>
          <p:nvPr>
            <p:ph type="body" sz="quarter" idx="10"/>
          </p:nvPr>
        </p:nvSpPr>
        <p:spPr>
          <a:xfrm>
            <a:off x="0" y="5960324"/>
            <a:ext cx="12191999" cy="764326"/>
          </a:xfrm>
        </p:spPr>
        <p:txBody>
          <a:bodyPr/>
          <a:lstStyle/>
          <a:p>
            <a:r>
              <a:rPr lang="en-US" dirty="0"/>
              <a:t>What you need to know about tax regulations relating to your incentive, recognition &amp; safety programs.</a:t>
            </a:r>
          </a:p>
        </p:txBody>
      </p:sp>
      <p:sp>
        <p:nvSpPr>
          <p:cNvPr id="2" name="TextBox 1">
            <a:extLst>
              <a:ext uri="{FF2B5EF4-FFF2-40B4-BE49-F238E27FC236}">
                <a16:creationId xmlns:a16="http://schemas.microsoft.com/office/drawing/2014/main" id="{ADF039EB-10AA-E91D-9B1B-60DFBCF3F216}"/>
              </a:ext>
            </a:extLst>
          </p:cNvPr>
          <p:cNvSpPr txBox="1"/>
          <p:nvPr/>
        </p:nvSpPr>
        <p:spPr>
          <a:xfrm>
            <a:off x="817941" y="3583272"/>
            <a:ext cx="6095222" cy="1077218"/>
          </a:xfrm>
          <a:prstGeom prst="rect">
            <a:avLst/>
          </a:prstGeom>
          <a:noFill/>
        </p:spPr>
        <p:txBody>
          <a:bodyPr wrap="square">
            <a:spAutoFit/>
          </a:bodyPr>
          <a:lstStyle/>
          <a:p>
            <a:pPr>
              <a:lnSpc>
                <a:spcPct val="100000"/>
              </a:lnSpc>
              <a:spcAft>
                <a:spcPts val="600"/>
              </a:spcAft>
            </a:pPr>
            <a:r>
              <a:rPr lang="en-US" sz="1800" i="1" dirty="0">
                <a:effectLst/>
                <a:latin typeface="Montserrat" pitchFamily="2" charset="77"/>
              </a:rPr>
              <a:t>Principal Consultant</a:t>
            </a:r>
            <a:endParaRPr lang="en-US" sz="1800" dirty="0">
              <a:effectLst/>
              <a:latin typeface="Montserrat" pitchFamily="2" charset="77"/>
            </a:endParaRPr>
          </a:p>
          <a:p>
            <a:pPr>
              <a:lnSpc>
                <a:spcPct val="100000"/>
              </a:lnSpc>
              <a:spcAft>
                <a:spcPts val="600"/>
              </a:spcAft>
            </a:pPr>
            <a:r>
              <a:rPr lang="en-US" dirty="0">
                <a:latin typeface="Montserrat" pitchFamily="2" charset="77"/>
              </a:rPr>
              <a:t>George Delta, ESQ. </a:t>
            </a:r>
          </a:p>
          <a:p>
            <a:pPr>
              <a:lnSpc>
                <a:spcPct val="100000"/>
              </a:lnSpc>
              <a:spcAft>
                <a:spcPts val="600"/>
              </a:spcAft>
            </a:pPr>
            <a:r>
              <a:rPr lang="en-US" dirty="0">
                <a:latin typeface="Montserrat" pitchFamily="2" charset="77"/>
              </a:rPr>
              <a:t>Counsel to the Incentive Federation, Inc.</a:t>
            </a:r>
            <a:endParaRPr lang="en-US" sz="1800" dirty="0">
              <a:effectLst/>
              <a:latin typeface="Montserrat" pitchFamily="2" charset="77"/>
            </a:endParaRPr>
          </a:p>
        </p:txBody>
      </p:sp>
      <p:pic>
        <p:nvPicPr>
          <p:cNvPr id="8" name="Picture 7" descr="A picture containing text, outdoor, sign, plate&#10;&#10;Description automatically generated">
            <a:extLst>
              <a:ext uri="{FF2B5EF4-FFF2-40B4-BE49-F238E27FC236}">
                <a16:creationId xmlns:a16="http://schemas.microsoft.com/office/drawing/2014/main" id="{704C7356-0AA1-E8FC-DC30-DF4162802108}"/>
              </a:ext>
            </a:extLst>
          </p:cNvPr>
          <p:cNvPicPr>
            <a:picLocks noChangeAspect="1"/>
          </p:cNvPicPr>
          <p:nvPr/>
        </p:nvPicPr>
        <p:blipFill>
          <a:blip r:embed="rId4"/>
          <a:stretch>
            <a:fillRect/>
          </a:stretch>
        </p:blipFill>
        <p:spPr>
          <a:xfrm>
            <a:off x="875816" y="1057662"/>
            <a:ext cx="3183518" cy="521888"/>
          </a:xfrm>
          <a:prstGeom prst="rect">
            <a:avLst/>
          </a:prstGeom>
        </p:spPr>
      </p:pic>
      <p:sp>
        <p:nvSpPr>
          <p:cNvPr id="10" name="TextBox 9">
            <a:extLst>
              <a:ext uri="{FF2B5EF4-FFF2-40B4-BE49-F238E27FC236}">
                <a16:creationId xmlns:a16="http://schemas.microsoft.com/office/drawing/2014/main" id="{20BE7F8D-FA32-8138-9140-024437B277D7}"/>
              </a:ext>
            </a:extLst>
          </p:cNvPr>
          <p:cNvSpPr txBox="1"/>
          <p:nvPr/>
        </p:nvSpPr>
        <p:spPr>
          <a:xfrm>
            <a:off x="6096000" y="155188"/>
            <a:ext cx="5974214" cy="369332"/>
          </a:xfrm>
          <a:prstGeom prst="rect">
            <a:avLst/>
          </a:prstGeom>
          <a:noFill/>
        </p:spPr>
        <p:txBody>
          <a:bodyPr wrap="square" rtlCol="0">
            <a:spAutoFit/>
          </a:bodyPr>
          <a:lstStyle/>
          <a:p>
            <a:pPr algn="r"/>
            <a:r>
              <a:rPr lang="en-US" sz="1800" b="1" i="0" dirty="0">
                <a:solidFill>
                  <a:srgbClr val="0753A1"/>
                </a:solidFill>
                <a:effectLst/>
                <a:latin typeface="Montserrat SemiBold" pitchFamily="2" charset="77"/>
              </a:rPr>
              <a:t>2024</a:t>
            </a:r>
            <a:endParaRPr lang="en-US" sz="1800" b="1" i="0" dirty="0">
              <a:solidFill>
                <a:srgbClr val="0753A1"/>
              </a:solidFill>
              <a:latin typeface="Montserrat SemiBold" pitchFamily="2" charset="77"/>
            </a:endParaRPr>
          </a:p>
        </p:txBody>
      </p:sp>
    </p:spTree>
    <p:extLst>
      <p:ext uri="{BB962C8B-B14F-4D97-AF65-F5344CB8AC3E}">
        <p14:creationId xmlns:p14="http://schemas.microsoft.com/office/powerpoint/2010/main" val="2303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50F2-386D-1CB3-0444-3993B80CF8C1}"/>
              </a:ext>
            </a:extLst>
          </p:cNvPr>
          <p:cNvSpPr>
            <a:spLocks noGrp="1"/>
          </p:cNvSpPr>
          <p:nvPr>
            <p:ph idx="1"/>
          </p:nvPr>
        </p:nvSpPr>
        <p:spPr>
          <a:xfrm>
            <a:off x="838199" y="1276064"/>
            <a:ext cx="5226729" cy="2559085"/>
          </a:xfrm>
        </p:spPr>
        <p:txBody>
          <a:bodyPr>
            <a:normAutofit/>
          </a:bodyPr>
          <a:lstStyle/>
          <a:p>
            <a:pPr marL="0" indent="0">
              <a:lnSpc>
                <a:spcPct val="100000"/>
              </a:lnSpc>
              <a:spcBef>
                <a:spcPts val="600"/>
              </a:spcBef>
              <a:buNone/>
            </a:pPr>
            <a:r>
              <a:rPr lang="en-US" sz="2400" b="1" i="1" dirty="0"/>
              <a:t>Employees</a:t>
            </a:r>
          </a:p>
          <a:p>
            <a:pPr marL="0" indent="0">
              <a:lnSpc>
                <a:spcPct val="100000"/>
              </a:lnSpc>
              <a:spcBef>
                <a:spcPts val="600"/>
              </a:spcBef>
              <a:buNone/>
            </a:pPr>
            <a:r>
              <a:rPr lang="en-US" sz="1600" dirty="0"/>
              <a:t>If you are rewarding employees, the fair market value of the awards is reported as taxable wages on Form W-2 and is subject to federal and state payroll tax withholding.</a:t>
            </a:r>
          </a:p>
          <a:p>
            <a:pPr marL="0" indent="0">
              <a:lnSpc>
                <a:spcPct val="100000"/>
              </a:lnSpc>
              <a:spcBef>
                <a:spcPts val="600"/>
              </a:spcBef>
              <a:buNone/>
            </a:pPr>
            <a:r>
              <a:rPr lang="en-US" sz="1400" i="1" dirty="0"/>
              <a:t>Note:  Most employers will gross-up the value of awards in these programs to help cover all or a portion of the employees’ tax liabilities</a:t>
            </a:r>
          </a:p>
        </p:txBody>
      </p:sp>
      <p:sp>
        <p:nvSpPr>
          <p:cNvPr id="3" name="Title 2">
            <a:extLst>
              <a:ext uri="{FF2B5EF4-FFF2-40B4-BE49-F238E27FC236}">
                <a16:creationId xmlns:a16="http://schemas.microsoft.com/office/drawing/2014/main" id="{6DE1E1D2-8D89-4101-EC6B-D8DF8246E759}"/>
              </a:ext>
            </a:extLst>
          </p:cNvPr>
          <p:cNvSpPr>
            <a:spLocks noGrp="1"/>
          </p:cNvSpPr>
          <p:nvPr>
            <p:ph type="title"/>
          </p:nvPr>
        </p:nvSpPr>
        <p:spPr/>
        <p:txBody>
          <a:bodyPr/>
          <a:lstStyle/>
          <a:p>
            <a:r>
              <a:rPr lang="en-US" dirty="0"/>
              <a:t>Who receives awards and how to report?</a:t>
            </a:r>
          </a:p>
        </p:txBody>
      </p:sp>
      <p:sp>
        <p:nvSpPr>
          <p:cNvPr id="4" name="Content Placeholder 1">
            <a:extLst>
              <a:ext uri="{FF2B5EF4-FFF2-40B4-BE49-F238E27FC236}">
                <a16:creationId xmlns:a16="http://schemas.microsoft.com/office/drawing/2014/main" id="{50784DDF-0E70-5BB4-6E52-CAC6AC179820}"/>
              </a:ext>
            </a:extLst>
          </p:cNvPr>
          <p:cNvSpPr txBox="1">
            <a:spLocks/>
          </p:cNvSpPr>
          <p:nvPr/>
        </p:nvSpPr>
        <p:spPr>
          <a:xfrm>
            <a:off x="6384526" y="1272208"/>
            <a:ext cx="5226728" cy="2559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400" b="1" i="1" dirty="0"/>
              <a:t>Non-Employees</a:t>
            </a:r>
          </a:p>
          <a:p>
            <a:pPr marL="0" indent="0">
              <a:lnSpc>
                <a:spcPct val="100000"/>
              </a:lnSpc>
              <a:spcBef>
                <a:spcPts val="600"/>
              </a:spcBef>
              <a:buFont typeface="Arial" panose="020B0604020202020204" pitchFamily="34" charset="0"/>
              <a:buNone/>
            </a:pPr>
            <a:r>
              <a:rPr lang="en-US" sz="1600" dirty="0"/>
              <a:t>If the recipient of the award is an independent contractor, the fair market value of the award is reported on a Form 1099-MISC, unless the aggregate value of his or her awards is less than $600 in the calendar year. </a:t>
            </a:r>
          </a:p>
          <a:p>
            <a:pPr marL="0" indent="0">
              <a:lnSpc>
                <a:spcPct val="100000"/>
              </a:lnSpc>
              <a:spcBef>
                <a:spcPts val="600"/>
              </a:spcBef>
              <a:buFont typeface="Arial" panose="020B0604020202020204" pitchFamily="34" charset="0"/>
              <a:buNone/>
            </a:pPr>
            <a:r>
              <a:rPr lang="en-US" sz="1400" i="1" dirty="0"/>
              <a:t>Note:  The sponsor is not required to issue Form 1099 to a corporation, unless it is a law firm. </a:t>
            </a:r>
          </a:p>
          <a:p>
            <a:pPr marL="0" indent="0">
              <a:lnSpc>
                <a:spcPct val="100000"/>
              </a:lnSpc>
              <a:spcBef>
                <a:spcPts val="600"/>
              </a:spcBef>
              <a:buFont typeface="Arial" panose="020B0604020202020204" pitchFamily="34" charset="0"/>
              <a:buNone/>
            </a:pPr>
            <a:endParaRPr lang="en-US" sz="1800" dirty="0"/>
          </a:p>
        </p:txBody>
      </p:sp>
      <p:sp>
        <p:nvSpPr>
          <p:cNvPr id="5" name="Content Placeholder 1">
            <a:extLst>
              <a:ext uri="{FF2B5EF4-FFF2-40B4-BE49-F238E27FC236}">
                <a16:creationId xmlns:a16="http://schemas.microsoft.com/office/drawing/2014/main" id="{EBBAD63A-CFC5-749A-8A98-5F1604842B9B}"/>
              </a:ext>
            </a:extLst>
          </p:cNvPr>
          <p:cNvSpPr txBox="1">
            <a:spLocks/>
          </p:cNvSpPr>
          <p:nvPr/>
        </p:nvSpPr>
        <p:spPr>
          <a:xfrm>
            <a:off x="838200" y="3918913"/>
            <a:ext cx="10773054" cy="24398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400" b="1" i="1" dirty="0"/>
              <a:t>Customers</a:t>
            </a:r>
          </a:p>
          <a:p>
            <a:pPr marL="0" indent="0">
              <a:lnSpc>
                <a:spcPct val="100000"/>
              </a:lnSpc>
              <a:spcBef>
                <a:spcPts val="600"/>
              </a:spcBef>
              <a:buFont typeface="Arial" panose="020B0604020202020204" pitchFamily="34" charset="0"/>
              <a:buNone/>
            </a:pPr>
            <a:r>
              <a:rPr lang="en-US" sz="1600" dirty="0"/>
              <a:t>The IRS considers credit card points or cash-back programs, airline mileage and hotel frequent guest programs as rebates on purchases rather compensation.  Awards from these programs, therefore, are not taxable as income.</a:t>
            </a:r>
          </a:p>
          <a:p>
            <a:pPr marL="0" indent="0">
              <a:lnSpc>
                <a:spcPct val="100000"/>
              </a:lnSpc>
              <a:spcBef>
                <a:spcPts val="600"/>
              </a:spcBef>
              <a:buFont typeface="Arial" panose="020B0604020202020204" pitchFamily="34" charset="0"/>
              <a:buNone/>
            </a:pPr>
            <a:r>
              <a:rPr lang="en-US" sz="1600" dirty="0"/>
              <a:t>However, customer awards earned in sweepstakes drawings or other promotional giveaways are considered taxable income.  The fair market value of these awards should be reported on Form 1099-MISC, unless the aggregate value is less than $600 in the calendar year.</a:t>
            </a:r>
          </a:p>
        </p:txBody>
      </p:sp>
    </p:spTree>
    <p:extLst>
      <p:ext uri="{BB962C8B-B14F-4D97-AF65-F5344CB8AC3E}">
        <p14:creationId xmlns:p14="http://schemas.microsoft.com/office/powerpoint/2010/main" val="332828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03075-A73C-F8C8-06AF-0E72E790B692}"/>
              </a:ext>
            </a:extLst>
          </p:cNvPr>
          <p:cNvSpPr>
            <a:spLocks noGrp="1"/>
          </p:cNvSpPr>
          <p:nvPr>
            <p:ph idx="1"/>
          </p:nvPr>
        </p:nvSpPr>
        <p:spPr>
          <a:xfrm>
            <a:off x="838200" y="1272208"/>
            <a:ext cx="10515600" cy="986595"/>
          </a:xfrm>
        </p:spPr>
        <p:txBody>
          <a:bodyPr>
            <a:normAutofit/>
          </a:bodyPr>
          <a:lstStyle/>
          <a:p>
            <a:pPr marL="0" indent="0">
              <a:lnSpc>
                <a:spcPct val="100000"/>
              </a:lnSpc>
              <a:spcBef>
                <a:spcPts val="600"/>
              </a:spcBef>
              <a:buNone/>
            </a:pPr>
            <a:r>
              <a:rPr lang="en-US" sz="1400" dirty="0"/>
              <a:t>Fair market value is a term that applies to merchandise and travel awards. The fair market value of the award must be reported as taxable income to the award recipient.  But how is fair market value calculated?</a:t>
            </a:r>
          </a:p>
        </p:txBody>
      </p:sp>
      <p:sp>
        <p:nvSpPr>
          <p:cNvPr id="3" name="Title 2">
            <a:extLst>
              <a:ext uri="{FF2B5EF4-FFF2-40B4-BE49-F238E27FC236}">
                <a16:creationId xmlns:a16="http://schemas.microsoft.com/office/drawing/2014/main" id="{3435C959-44C0-1AB8-E93A-119BFFF185AB}"/>
              </a:ext>
            </a:extLst>
          </p:cNvPr>
          <p:cNvSpPr>
            <a:spLocks noGrp="1"/>
          </p:cNvSpPr>
          <p:nvPr>
            <p:ph type="title"/>
          </p:nvPr>
        </p:nvSpPr>
        <p:spPr/>
        <p:txBody>
          <a:bodyPr/>
          <a:lstStyle/>
          <a:p>
            <a:r>
              <a:rPr lang="en-US" dirty="0"/>
              <a:t>Fair Market Value</a:t>
            </a:r>
          </a:p>
        </p:txBody>
      </p:sp>
      <p:sp>
        <p:nvSpPr>
          <p:cNvPr id="4" name="Content Placeholder 1">
            <a:extLst>
              <a:ext uri="{FF2B5EF4-FFF2-40B4-BE49-F238E27FC236}">
                <a16:creationId xmlns:a16="http://schemas.microsoft.com/office/drawing/2014/main" id="{6E8326E7-E7B3-FB56-2145-8853867266AF}"/>
              </a:ext>
            </a:extLst>
          </p:cNvPr>
          <p:cNvSpPr txBox="1">
            <a:spLocks/>
          </p:cNvSpPr>
          <p:nvPr/>
        </p:nvSpPr>
        <p:spPr>
          <a:xfrm>
            <a:off x="838200" y="1939883"/>
            <a:ext cx="5257800" cy="276391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en-US" sz="1900" b="1" i="1" dirty="0"/>
              <a:t>Merchandise Awards </a:t>
            </a:r>
          </a:p>
          <a:p>
            <a:pPr>
              <a:lnSpc>
                <a:spcPct val="120000"/>
              </a:lnSpc>
              <a:spcBef>
                <a:spcPts val="600"/>
              </a:spcBef>
            </a:pPr>
            <a:r>
              <a:rPr lang="en-US" sz="1600" dirty="0"/>
              <a:t>One survey found sponsors calculate fair market value  as 70% of the sales price.  </a:t>
            </a:r>
          </a:p>
          <a:p>
            <a:pPr>
              <a:lnSpc>
                <a:spcPct val="120000"/>
              </a:lnSpc>
              <a:spcBef>
                <a:spcPts val="600"/>
              </a:spcBef>
            </a:pPr>
            <a:r>
              <a:rPr lang="en-US" sz="1600" dirty="0"/>
              <a:t>The 30% discount reflects marketing &amp; fulfillment services retailers do not incur.</a:t>
            </a:r>
          </a:p>
          <a:p>
            <a:pPr>
              <a:lnSpc>
                <a:spcPct val="120000"/>
              </a:lnSpc>
              <a:spcBef>
                <a:spcPts val="600"/>
              </a:spcBef>
            </a:pPr>
            <a:r>
              <a:rPr lang="en-US" sz="1600" dirty="0"/>
              <a:t>These costs include:  </a:t>
            </a:r>
          </a:p>
          <a:p>
            <a:pPr lvl="1">
              <a:lnSpc>
                <a:spcPct val="120000"/>
              </a:lnSpc>
              <a:spcBef>
                <a:spcPts val="600"/>
              </a:spcBef>
              <a:buFont typeface="Montserrat" panose="00000500000000000000" pitchFamily="2" charset="0"/>
              <a:buChar char="–"/>
            </a:pPr>
            <a:r>
              <a:rPr lang="en-US" sz="1400" dirty="0"/>
              <a:t>Ongoing management of the program</a:t>
            </a:r>
          </a:p>
          <a:p>
            <a:pPr lvl="1">
              <a:lnSpc>
                <a:spcPct val="120000"/>
              </a:lnSpc>
              <a:spcBef>
                <a:spcPts val="600"/>
              </a:spcBef>
              <a:buFont typeface="Montserrat" panose="00000500000000000000" pitchFamily="2" charset="0"/>
              <a:buChar char="–"/>
            </a:pPr>
            <a:r>
              <a:rPr lang="en-US" sz="1400" dirty="0"/>
              <a:t>Tracking and evaluating results for the program</a:t>
            </a:r>
          </a:p>
          <a:p>
            <a:pPr lvl="1">
              <a:lnSpc>
                <a:spcPct val="120000"/>
              </a:lnSpc>
              <a:spcBef>
                <a:spcPts val="600"/>
              </a:spcBef>
              <a:buFont typeface="Montserrat" panose="00000500000000000000" pitchFamily="2" charset="0"/>
              <a:buChar char="–"/>
            </a:pPr>
            <a:r>
              <a:rPr lang="en-US" sz="1400" dirty="0"/>
              <a:t>Merchandising services </a:t>
            </a:r>
          </a:p>
          <a:p>
            <a:pPr lvl="1">
              <a:lnSpc>
                <a:spcPct val="120000"/>
              </a:lnSpc>
              <a:spcBef>
                <a:spcPts val="600"/>
              </a:spcBef>
              <a:buFont typeface="Montserrat" panose="00000500000000000000" pitchFamily="2" charset="0"/>
              <a:buChar char="–"/>
            </a:pPr>
            <a:r>
              <a:rPr lang="en-US" sz="1400" dirty="0"/>
              <a:t>The attention given to each order and its processing</a:t>
            </a:r>
          </a:p>
          <a:p>
            <a:pPr>
              <a:lnSpc>
                <a:spcPct val="120000"/>
              </a:lnSpc>
              <a:spcBef>
                <a:spcPts val="600"/>
              </a:spcBef>
            </a:pPr>
            <a:endParaRPr lang="en-US" sz="1600" dirty="0"/>
          </a:p>
          <a:p>
            <a:pPr>
              <a:lnSpc>
                <a:spcPct val="100000"/>
              </a:lnSpc>
              <a:spcBef>
                <a:spcPts val="600"/>
              </a:spcBef>
            </a:pPr>
            <a:endParaRPr lang="en-US" sz="1600" dirty="0"/>
          </a:p>
          <a:p>
            <a:pPr marL="0" indent="0">
              <a:lnSpc>
                <a:spcPct val="100000"/>
              </a:lnSpc>
              <a:spcBef>
                <a:spcPts val="600"/>
              </a:spcBef>
              <a:buFont typeface="Arial" panose="020B0604020202020204" pitchFamily="34" charset="0"/>
              <a:buNone/>
            </a:pPr>
            <a:endParaRPr lang="en-US" sz="1800" dirty="0"/>
          </a:p>
        </p:txBody>
      </p:sp>
      <p:sp>
        <p:nvSpPr>
          <p:cNvPr id="5" name="Content Placeholder 1">
            <a:extLst>
              <a:ext uri="{FF2B5EF4-FFF2-40B4-BE49-F238E27FC236}">
                <a16:creationId xmlns:a16="http://schemas.microsoft.com/office/drawing/2014/main" id="{19215A7C-04D9-43FA-840D-3C19A2F2FA9C}"/>
              </a:ext>
            </a:extLst>
          </p:cNvPr>
          <p:cNvSpPr txBox="1">
            <a:spLocks/>
          </p:cNvSpPr>
          <p:nvPr/>
        </p:nvSpPr>
        <p:spPr>
          <a:xfrm>
            <a:off x="6096000" y="1928961"/>
            <a:ext cx="5853344" cy="29620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en-US" sz="1700" b="1" i="1" dirty="0"/>
              <a:t>Travel Awards</a:t>
            </a:r>
          </a:p>
          <a:p>
            <a:pPr>
              <a:lnSpc>
                <a:spcPct val="120000"/>
              </a:lnSpc>
              <a:spcBef>
                <a:spcPts val="600"/>
              </a:spcBef>
            </a:pPr>
            <a:r>
              <a:rPr lang="en-US" sz="1500" dirty="0"/>
              <a:t>The survey also determined that fair market value would be 75% of the land travel cost.  </a:t>
            </a:r>
          </a:p>
          <a:p>
            <a:pPr>
              <a:lnSpc>
                <a:spcPct val="120000"/>
              </a:lnSpc>
              <a:spcBef>
                <a:spcPts val="600"/>
              </a:spcBef>
            </a:pPr>
            <a:r>
              <a:rPr lang="en-US" sz="1500" dirty="0"/>
              <a:t>No discount for air travel</a:t>
            </a:r>
          </a:p>
          <a:p>
            <a:pPr>
              <a:lnSpc>
                <a:spcPct val="120000"/>
              </a:lnSpc>
              <a:spcBef>
                <a:spcPts val="600"/>
              </a:spcBef>
            </a:pPr>
            <a:r>
              <a:rPr lang="en-US" sz="1500" dirty="0"/>
              <a:t>The 25% discount reflects costs an individual would not incur </a:t>
            </a:r>
          </a:p>
          <a:p>
            <a:pPr>
              <a:lnSpc>
                <a:spcPct val="120000"/>
              </a:lnSpc>
              <a:spcBef>
                <a:spcPts val="600"/>
              </a:spcBef>
            </a:pPr>
            <a:r>
              <a:rPr lang="en-US" sz="1500" dirty="0"/>
              <a:t>These costs include:  </a:t>
            </a:r>
          </a:p>
          <a:p>
            <a:pPr lvl="1">
              <a:lnSpc>
                <a:spcPct val="120000"/>
              </a:lnSpc>
              <a:spcBef>
                <a:spcPts val="600"/>
              </a:spcBef>
              <a:buFont typeface="Montserrat" panose="00000500000000000000" pitchFamily="2" charset="0"/>
              <a:buChar char="–"/>
            </a:pPr>
            <a:r>
              <a:rPr lang="en-US" sz="1300" dirty="0"/>
              <a:t>Tour directors </a:t>
            </a:r>
          </a:p>
          <a:p>
            <a:pPr lvl="1">
              <a:lnSpc>
                <a:spcPct val="120000"/>
              </a:lnSpc>
              <a:spcBef>
                <a:spcPts val="600"/>
              </a:spcBef>
              <a:buFont typeface="Montserrat" panose="00000500000000000000" pitchFamily="2" charset="0"/>
              <a:buChar char="–"/>
            </a:pPr>
            <a:r>
              <a:rPr lang="en-US" sz="1300" dirty="0"/>
              <a:t>Name tags and other customized materials</a:t>
            </a:r>
          </a:p>
          <a:p>
            <a:pPr lvl="1">
              <a:lnSpc>
                <a:spcPct val="120000"/>
              </a:lnSpc>
              <a:spcBef>
                <a:spcPts val="600"/>
              </a:spcBef>
              <a:buFont typeface="Montserrat" panose="00000500000000000000" pitchFamily="2" charset="0"/>
              <a:buChar char="–"/>
            </a:pPr>
            <a:r>
              <a:rPr lang="en-US" sz="1300" dirty="0"/>
              <a:t>Food and beverages provided to a group</a:t>
            </a:r>
          </a:p>
          <a:p>
            <a:pPr lvl="1">
              <a:lnSpc>
                <a:spcPct val="120000"/>
              </a:lnSpc>
              <a:spcBef>
                <a:spcPts val="600"/>
              </a:spcBef>
              <a:buFont typeface="Montserrat" panose="00000500000000000000" pitchFamily="2" charset="0"/>
              <a:buChar char="–"/>
            </a:pPr>
            <a:r>
              <a:rPr lang="en-US" sz="1300" dirty="0"/>
              <a:t>No administrative charges for special services. </a:t>
            </a:r>
          </a:p>
          <a:p>
            <a:pPr marL="0" indent="0">
              <a:lnSpc>
                <a:spcPct val="100000"/>
              </a:lnSpc>
              <a:spcBef>
                <a:spcPts val="600"/>
              </a:spcBef>
              <a:buFont typeface="Arial" panose="020B0604020202020204" pitchFamily="34" charset="0"/>
              <a:buNone/>
            </a:pPr>
            <a:endParaRPr lang="en-US" sz="1800" dirty="0"/>
          </a:p>
        </p:txBody>
      </p:sp>
      <p:sp>
        <p:nvSpPr>
          <p:cNvPr id="6" name="Content Placeholder 1">
            <a:extLst>
              <a:ext uri="{FF2B5EF4-FFF2-40B4-BE49-F238E27FC236}">
                <a16:creationId xmlns:a16="http://schemas.microsoft.com/office/drawing/2014/main" id="{48563531-C944-B6AF-C54B-997C3C18C075}"/>
              </a:ext>
            </a:extLst>
          </p:cNvPr>
          <p:cNvSpPr txBox="1">
            <a:spLocks/>
          </p:cNvSpPr>
          <p:nvPr/>
        </p:nvSpPr>
        <p:spPr>
          <a:xfrm>
            <a:off x="838200" y="4890968"/>
            <a:ext cx="10515600" cy="123462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endParaRPr lang="en-US" sz="1400" dirty="0"/>
          </a:p>
          <a:p>
            <a:pPr marL="0" indent="0">
              <a:lnSpc>
                <a:spcPct val="100000"/>
              </a:lnSpc>
              <a:spcBef>
                <a:spcPts val="600"/>
              </a:spcBef>
              <a:buFont typeface="Arial" panose="020B0604020202020204" pitchFamily="34" charset="0"/>
              <a:buNone/>
            </a:pPr>
            <a:r>
              <a:rPr lang="en-US" sz="1400" dirty="0"/>
              <a:t>The fair market value for awards like gift cards or gift certificates with an explicit dollar value cannot be discounted.</a:t>
            </a:r>
          </a:p>
          <a:p>
            <a:pPr marL="0" indent="0">
              <a:lnSpc>
                <a:spcPct val="100000"/>
              </a:lnSpc>
              <a:spcBef>
                <a:spcPts val="600"/>
              </a:spcBef>
              <a:buFont typeface="Arial" panose="020B0604020202020204" pitchFamily="34" charset="0"/>
              <a:buNone/>
            </a:pPr>
            <a:endParaRPr lang="en-US" sz="1400" dirty="0"/>
          </a:p>
          <a:p>
            <a:pPr marL="0" indent="0">
              <a:lnSpc>
                <a:spcPct val="100000"/>
              </a:lnSpc>
              <a:spcBef>
                <a:spcPts val="600"/>
              </a:spcBef>
              <a:buFont typeface="Arial" panose="020B0604020202020204" pitchFamily="34" charset="0"/>
              <a:buNone/>
            </a:pPr>
            <a:r>
              <a:rPr lang="en-US" sz="1200" u="sng" dirty="0">
                <a:solidFill>
                  <a:srgbClr val="0070C0"/>
                </a:solidFill>
              </a:rPr>
              <a:t>Review “Successfully Navigating  Reward and Recognition Incentive Program Tax Concerns” to learn more about employee income tax implications and fair market value. </a:t>
            </a:r>
          </a:p>
          <a:p>
            <a:pPr marL="0" indent="0">
              <a:lnSpc>
                <a:spcPct val="100000"/>
              </a:lnSpc>
              <a:spcBef>
                <a:spcPts val="600"/>
              </a:spcBef>
              <a:buFont typeface="Arial" panose="020B0604020202020204" pitchFamily="34" charset="0"/>
              <a:buNone/>
            </a:pPr>
            <a:endParaRPr lang="en-US" sz="1600" dirty="0"/>
          </a:p>
          <a:p>
            <a:pPr marL="0" indent="0">
              <a:lnSpc>
                <a:spcPct val="100000"/>
              </a:lnSpc>
              <a:spcBef>
                <a:spcPts val="600"/>
              </a:spcBef>
              <a:buFont typeface="Arial" panose="020B0604020202020204" pitchFamily="34" charset="0"/>
              <a:buNone/>
            </a:pPr>
            <a:endParaRPr lang="en-US" sz="1600" dirty="0"/>
          </a:p>
        </p:txBody>
      </p:sp>
    </p:spTree>
    <p:extLst>
      <p:ext uri="{BB962C8B-B14F-4D97-AF65-F5344CB8AC3E}">
        <p14:creationId xmlns:p14="http://schemas.microsoft.com/office/powerpoint/2010/main" val="1417947937"/>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CE8C07E-1524-C478-88B3-0E0A3ED32A64}"/>
              </a:ext>
            </a:extLst>
          </p:cNvPr>
          <p:cNvSpPr>
            <a:spLocks noGrp="1"/>
          </p:cNvSpPr>
          <p:nvPr>
            <p:ph idx="1"/>
          </p:nvPr>
        </p:nvSpPr>
        <p:spPr/>
        <p:txBody>
          <a:bodyPr>
            <a:normAutofit/>
          </a:bodyPr>
          <a:lstStyle/>
          <a:p>
            <a:pPr marL="0" indent="0">
              <a:lnSpc>
                <a:spcPct val="100000"/>
              </a:lnSpc>
              <a:spcBef>
                <a:spcPts val="0"/>
              </a:spcBef>
              <a:buNone/>
            </a:pPr>
            <a:r>
              <a:rPr lang="en-US" sz="1400" dirty="0"/>
              <a:t>IRS regulations require reporting of appropriate income taxes. </a:t>
            </a:r>
          </a:p>
          <a:p>
            <a:pPr marL="0" indent="0">
              <a:lnSpc>
                <a:spcPct val="100000"/>
              </a:lnSpc>
              <a:spcBef>
                <a:spcPts val="0"/>
              </a:spcBef>
              <a:buNone/>
            </a:pPr>
            <a:endParaRPr lang="en-US" sz="1400" dirty="0"/>
          </a:p>
          <a:p>
            <a:pPr marL="0" indent="0">
              <a:lnSpc>
                <a:spcPct val="100000"/>
              </a:lnSpc>
              <a:spcBef>
                <a:spcPts val="0"/>
              </a:spcBef>
              <a:buNone/>
            </a:pPr>
            <a:r>
              <a:rPr lang="en-US" sz="1400" dirty="0"/>
              <a:t>Employee income tax earnings are typically reported during the pay period when employees receive the award. </a:t>
            </a:r>
          </a:p>
          <a:p>
            <a:pPr marL="0" indent="0">
              <a:lnSpc>
                <a:spcPct val="100000"/>
              </a:lnSpc>
              <a:spcBef>
                <a:spcPts val="0"/>
              </a:spcBef>
              <a:buNone/>
            </a:pPr>
            <a:endParaRPr lang="en-US" sz="1400" dirty="0"/>
          </a:p>
          <a:p>
            <a:pPr>
              <a:lnSpc>
                <a:spcPct val="100000"/>
              </a:lnSpc>
              <a:spcBef>
                <a:spcPts val="0"/>
              </a:spcBef>
            </a:pPr>
            <a:r>
              <a:rPr lang="en-US" sz="1400" dirty="0"/>
              <a:t>In the case of a gift card or other cash equivalent offering, this typically means the value is reported during the pay period when they receive the award.  Their regular withholdings are deducted for the value of the award.</a:t>
            </a:r>
          </a:p>
          <a:p>
            <a:pPr>
              <a:lnSpc>
                <a:spcPct val="100000"/>
              </a:lnSpc>
              <a:spcBef>
                <a:spcPts val="0"/>
              </a:spcBef>
            </a:pPr>
            <a:r>
              <a:rPr lang="en-US" sz="1400" dirty="0"/>
              <a:t>Points programs may be a bit more complicated. Points are taxable upon receipt, however, if the total amount of points received is not enough to be redeemed for any item, the points have no value. It is improper to wait until redemption to tax points.  Many organizations only apply the value of the items redeemed and report them once annually to be added to the employee’s W-2 for income tax reporting</a:t>
            </a:r>
          </a:p>
          <a:p>
            <a:pPr>
              <a:lnSpc>
                <a:spcPct val="100000"/>
              </a:lnSpc>
              <a:spcBef>
                <a:spcPts val="0"/>
              </a:spcBef>
            </a:pPr>
            <a:r>
              <a:rPr lang="en-US" sz="1400" dirty="0"/>
              <a:t>Travel earnings are normally reported after the trip is earned and added to the employee’s W-2.</a:t>
            </a:r>
          </a:p>
          <a:p>
            <a:pPr>
              <a:lnSpc>
                <a:spcPct val="100000"/>
              </a:lnSpc>
              <a:spcBef>
                <a:spcPts val="0"/>
              </a:spcBef>
            </a:pPr>
            <a:endParaRPr lang="en-US" sz="1400" dirty="0"/>
          </a:p>
          <a:p>
            <a:pPr marL="0" indent="0">
              <a:lnSpc>
                <a:spcPct val="100000"/>
              </a:lnSpc>
              <a:spcBef>
                <a:spcPts val="0"/>
              </a:spcBef>
              <a:buNone/>
            </a:pPr>
            <a:endParaRPr lang="en-US" sz="1400" dirty="0"/>
          </a:p>
          <a:p>
            <a:pPr marL="0" indent="0">
              <a:lnSpc>
                <a:spcPct val="100000"/>
              </a:lnSpc>
              <a:spcBef>
                <a:spcPts val="0"/>
              </a:spcBef>
              <a:buNone/>
            </a:pPr>
            <a:r>
              <a:rPr lang="en-US" sz="1400" dirty="0"/>
              <a:t>Non-Employees and customer earnings are sent annually via a 1099 when they earn over $600 or more in fair market value for the awards.  </a:t>
            </a:r>
          </a:p>
          <a:p>
            <a:pPr marL="0" indent="0">
              <a:lnSpc>
                <a:spcPct val="100000"/>
              </a:lnSpc>
              <a:spcBef>
                <a:spcPts val="0"/>
              </a:spcBef>
              <a:buNone/>
            </a:pPr>
            <a:endParaRPr lang="en-US" sz="1400" dirty="0"/>
          </a:p>
          <a:p>
            <a:pPr>
              <a:lnSpc>
                <a:spcPct val="100000"/>
              </a:lnSpc>
              <a:spcBef>
                <a:spcPts val="0"/>
              </a:spcBef>
            </a:pPr>
            <a:r>
              <a:rPr lang="en-US" sz="1400" dirty="0"/>
              <a:t>This requires a sponsor to collect either their Social Security or Tax ID number to meet their annual reporting obligations.</a:t>
            </a:r>
          </a:p>
          <a:p>
            <a:pPr marL="457200" lvl="1" indent="0">
              <a:lnSpc>
                <a:spcPct val="100000"/>
              </a:lnSpc>
              <a:spcBef>
                <a:spcPts val="0"/>
              </a:spcBef>
              <a:buNone/>
            </a:pPr>
            <a:endParaRPr lang="en-US" sz="1400" dirty="0"/>
          </a:p>
          <a:p>
            <a:pPr marL="457200" lvl="1" indent="0">
              <a:lnSpc>
                <a:spcPct val="100000"/>
              </a:lnSpc>
              <a:spcBef>
                <a:spcPts val="0"/>
              </a:spcBef>
              <a:buNone/>
            </a:pPr>
            <a:endParaRPr lang="en-US" sz="1400" strike="sngStrike" dirty="0">
              <a:highlight>
                <a:srgbClr val="FFFF00"/>
              </a:highlight>
            </a:endParaRPr>
          </a:p>
          <a:p>
            <a:pPr marL="0" indent="0">
              <a:lnSpc>
                <a:spcPct val="100000"/>
              </a:lnSpc>
              <a:buNone/>
            </a:pPr>
            <a:endParaRPr lang="en-US" sz="1400" dirty="0"/>
          </a:p>
        </p:txBody>
      </p:sp>
      <p:sp>
        <p:nvSpPr>
          <p:cNvPr id="5" name="Title 4">
            <a:extLst>
              <a:ext uri="{FF2B5EF4-FFF2-40B4-BE49-F238E27FC236}">
                <a16:creationId xmlns:a16="http://schemas.microsoft.com/office/drawing/2014/main" id="{10374848-7FAD-422C-B14F-73CDF9E26D88}"/>
              </a:ext>
            </a:extLst>
          </p:cNvPr>
          <p:cNvSpPr>
            <a:spLocks noGrp="1"/>
          </p:cNvSpPr>
          <p:nvPr>
            <p:ph type="title"/>
          </p:nvPr>
        </p:nvSpPr>
        <p:spPr/>
        <p:txBody>
          <a:bodyPr/>
          <a:lstStyle/>
          <a:p>
            <a:r>
              <a:rPr lang="en-US" dirty="0"/>
              <a:t>Income Tax Timing</a:t>
            </a:r>
          </a:p>
        </p:txBody>
      </p:sp>
    </p:spTree>
    <p:extLst>
      <p:ext uri="{BB962C8B-B14F-4D97-AF65-F5344CB8AC3E}">
        <p14:creationId xmlns:p14="http://schemas.microsoft.com/office/powerpoint/2010/main" val="353957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93D21-82CC-B2F5-8237-72A3F949AF16}"/>
              </a:ext>
            </a:extLst>
          </p:cNvPr>
          <p:cNvSpPr>
            <a:spLocks noGrp="1"/>
          </p:cNvSpPr>
          <p:nvPr>
            <p:ph idx="1"/>
          </p:nvPr>
        </p:nvSpPr>
        <p:spPr/>
        <p:txBody>
          <a:bodyPr>
            <a:normAutofit/>
          </a:bodyPr>
          <a:lstStyle/>
          <a:p>
            <a:pPr marL="0" indent="0">
              <a:lnSpc>
                <a:spcPct val="100000"/>
              </a:lnSpc>
              <a:spcBef>
                <a:spcPts val="0"/>
              </a:spcBef>
              <a:buNone/>
            </a:pPr>
            <a:r>
              <a:rPr lang="en-US" sz="1400" dirty="0"/>
              <a:t>A sales tax is a form of consumption tax imposed by the state, county, or municipal government on the sale of goods and services. Incentive, recognition and safety awards may be subject to sales taxes depending on the state, county, or city where the award will be shipped.  </a:t>
            </a:r>
          </a:p>
          <a:p>
            <a:pPr marL="0" indent="0">
              <a:lnSpc>
                <a:spcPct val="100000"/>
              </a:lnSpc>
              <a:spcBef>
                <a:spcPts val="0"/>
              </a:spcBef>
              <a:buNone/>
            </a:pPr>
            <a:endParaRPr lang="en-US" sz="1400" dirty="0"/>
          </a:p>
          <a:p>
            <a:pPr marL="0" indent="0">
              <a:lnSpc>
                <a:spcPct val="100000"/>
              </a:lnSpc>
              <a:spcBef>
                <a:spcPts val="0"/>
              </a:spcBef>
              <a:buNone/>
            </a:pPr>
            <a:r>
              <a:rPr lang="en-US" sz="1400" dirty="0"/>
              <a:t>Sales taxes must be collected by the award provider and remitted to the appropriate state, county or municipality based the shipping address of the award.  In most cases, the award will be shipped to either the home or worksite of the recipient. Items shipped to their home or workplace would be subject to their state and local sales taxes.  If this participant lived in Buffalo, New York, sales taxes for their Buffalo addresses would be added to the award.</a:t>
            </a:r>
          </a:p>
          <a:p>
            <a:pPr marL="0" indent="0">
              <a:lnSpc>
                <a:spcPct val="100000"/>
              </a:lnSpc>
              <a:spcBef>
                <a:spcPts val="0"/>
              </a:spcBef>
              <a:buNone/>
            </a:pPr>
            <a:endParaRPr lang="en-US" sz="1400" dirty="0"/>
          </a:p>
          <a:p>
            <a:pPr marL="0" indent="0">
              <a:lnSpc>
                <a:spcPct val="100000"/>
              </a:lnSpc>
              <a:spcBef>
                <a:spcPts val="0"/>
              </a:spcBef>
              <a:buNone/>
            </a:pPr>
            <a:r>
              <a:rPr lang="en-US" sz="1400" dirty="0"/>
              <a:t>Sales taxes are added based on the ship-to address of the award.  To protect sponsors, incentive award providers charge the appropriate sales tax and remit them to the appropriate governing body.  </a:t>
            </a:r>
          </a:p>
          <a:p>
            <a:pPr marL="0" indent="0">
              <a:lnSpc>
                <a:spcPct val="100000"/>
              </a:lnSpc>
              <a:spcBef>
                <a:spcPts val="0"/>
              </a:spcBef>
              <a:buNone/>
            </a:pPr>
            <a:endParaRPr lang="en-US" sz="1400" dirty="0"/>
          </a:p>
          <a:p>
            <a:pPr marL="0" indent="0">
              <a:lnSpc>
                <a:spcPct val="100000"/>
              </a:lnSpc>
              <a:spcBef>
                <a:spcPts val="0"/>
              </a:spcBef>
              <a:buNone/>
            </a:pPr>
            <a:r>
              <a:rPr lang="en-US" sz="1400" dirty="0"/>
              <a:t>Gift cards and other cash-value awards do not require the provider to add and remit sales tax since the retailer accepting the card will add sales tax at the point of purchase and remit them to the appropriate government entity.</a:t>
            </a:r>
          </a:p>
          <a:p>
            <a:pPr marL="0" indent="0">
              <a:lnSpc>
                <a:spcPct val="100000"/>
              </a:lnSpc>
              <a:spcBef>
                <a:spcPts val="0"/>
              </a:spcBef>
              <a:buNone/>
            </a:pPr>
            <a:endParaRPr lang="en-US" sz="1400" dirty="0"/>
          </a:p>
          <a:p>
            <a:pPr marL="0" indent="0">
              <a:lnSpc>
                <a:spcPct val="100000"/>
              </a:lnSpc>
              <a:spcBef>
                <a:spcPts val="0"/>
              </a:spcBef>
              <a:buNone/>
            </a:pPr>
            <a:r>
              <a:rPr lang="en-US" sz="1400" dirty="0"/>
              <a:t>Remember, sales taxes are a consumption tax imposed by the state, county or municipal government.  Income taxes are charged to the award recipient by the federal or state government based on their total income.  </a:t>
            </a:r>
          </a:p>
        </p:txBody>
      </p:sp>
      <p:sp>
        <p:nvSpPr>
          <p:cNvPr id="3" name="Title 2">
            <a:extLst>
              <a:ext uri="{FF2B5EF4-FFF2-40B4-BE49-F238E27FC236}">
                <a16:creationId xmlns:a16="http://schemas.microsoft.com/office/drawing/2014/main" id="{B0EBC817-1335-6451-15D4-38B72420C325}"/>
              </a:ext>
            </a:extLst>
          </p:cNvPr>
          <p:cNvSpPr>
            <a:spLocks noGrp="1"/>
          </p:cNvSpPr>
          <p:nvPr>
            <p:ph type="title"/>
          </p:nvPr>
        </p:nvSpPr>
        <p:spPr/>
        <p:txBody>
          <a:bodyPr/>
          <a:lstStyle/>
          <a:p>
            <a:r>
              <a:rPr lang="en-US" dirty="0"/>
              <a:t>A Word on Sales Taxes</a:t>
            </a:r>
          </a:p>
        </p:txBody>
      </p:sp>
    </p:spTree>
    <p:extLst>
      <p:ext uri="{BB962C8B-B14F-4D97-AF65-F5344CB8AC3E}">
        <p14:creationId xmlns:p14="http://schemas.microsoft.com/office/powerpoint/2010/main" val="2726904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F4320-3440-4B24-8CC5-CC647830BA9C}"/>
              </a:ext>
            </a:extLst>
          </p:cNvPr>
          <p:cNvSpPr>
            <a:spLocks noGrp="1"/>
          </p:cNvSpPr>
          <p:nvPr>
            <p:ph idx="1"/>
          </p:nvPr>
        </p:nvSpPr>
        <p:spPr/>
        <p:txBody>
          <a:bodyPr>
            <a:normAutofit/>
          </a:bodyPr>
          <a:lstStyle/>
          <a:p>
            <a:r>
              <a:rPr lang="en-US" sz="1400" b="1" i="1" u="sng" dirty="0">
                <a:hlinkClick r:id="rId3"/>
              </a:rPr>
              <a:t>Primer on the Federal Income Tax Treatment of Incentive Awards</a:t>
            </a:r>
            <a:r>
              <a:rPr lang="en-US" sz="1400" b="1" dirty="0">
                <a:hlinkClick r:id="rId3"/>
              </a:rPr>
              <a:t>. George Delta, Esq. December 5, 2019</a:t>
            </a:r>
            <a:r>
              <a:rPr lang="en-US" sz="1400" dirty="0"/>
              <a:t>.</a:t>
            </a:r>
          </a:p>
          <a:p>
            <a:endParaRPr lang="en-US" sz="1400" dirty="0"/>
          </a:p>
          <a:p>
            <a:r>
              <a:rPr lang="en-US" sz="1400" b="1" dirty="0">
                <a:hlinkClick r:id="rId4"/>
              </a:rPr>
              <a:t>Incentive Marketing Association, </a:t>
            </a:r>
            <a:r>
              <a:rPr lang="en-US" sz="1400" b="1" i="1" u="sng" dirty="0">
                <a:hlinkClick r:id="rId4"/>
              </a:rPr>
              <a:t>2018 Tax Laws &amp; Effects on Recognition and Incentive Programs</a:t>
            </a:r>
            <a:r>
              <a:rPr lang="en-US" sz="1400" b="1" dirty="0">
                <a:hlinkClick r:id="rId4"/>
              </a:rPr>
              <a:t>. Presenter:  George Delta, Category Legal Council Expert &amp; Moderator: Brant Dolan, CPIM, Quality Incentive Company, IESP President.  2018</a:t>
            </a:r>
            <a:endParaRPr lang="en-US" sz="1400" b="1" dirty="0"/>
          </a:p>
          <a:p>
            <a:endParaRPr lang="en-US" sz="1400" dirty="0"/>
          </a:p>
          <a:p>
            <a:r>
              <a:rPr lang="en-US" sz="1400" b="1" dirty="0">
                <a:hlinkClick r:id="rId5"/>
              </a:rPr>
              <a:t>Incentive Federation.  </a:t>
            </a:r>
            <a:r>
              <a:rPr lang="en-US" sz="1400" b="1" i="1" u="sng" dirty="0">
                <a:hlinkClick r:id="rId5"/>
              </a:rPr>
              <a:t>Incentive Industry Legal and Tax Guidelines</a:t>
            </a:r>
            <a:r>
              <a:rPr lang="en-US" sz="1400" b="1" dirty="0">
                <a:hlinkClick r:id="rId5"/>
              </a:rPr>
              <a:t>. Steve Slagle, Managing Director, Incentives Federation, Inc.</a:t>
            </a:r>
            <a:endParaRPr lang="en-US" sz="1400" b="1" dirty="0"/>
          </a:p>
          <a:p>
            <a:endParaRPr lang="en-US" sz="1400" dirty="0"/>
          </a:p>
          <a:p>
            <a:r>
              <a:rPr lang="en-US" sz="1400" b="1" dirty="0">
                <a:hlinkClick r:id="rId6"/>
              </a:rPr>
              <a:t>Successful Meetings.  </a:t>
            </a:r>
            <a:r>
              <a:rPr lang="en-US" sz="1400" b="1" i="1" u="sng" dirty="0">
                <a:hlinkClick r:id="rId6"/>
              </a:rPr>
              <a:t>How to Run a Safety Program</a:t>
            </a:r>
            <a:r>
              <a:rPr lang="en-US" sz="1400" b="1" dirty="0">
                <a:hlinkClick r:id="rId6"/>
              </a:rPr>
              <a:t>.  Presenter:  George Delta, Council to the Incentive Federation.  2016.</a:t>
            </a:r>
            <a:endParaRPr lang="en-US" sz="1400" b="1" dirty="0"/>
          </a:p>
          <a:p>
            <a:endParaRPr lang="en-US" sz="1400" dirty="0"/>
          </a:p>
          <a:p>
            <a:r>
              <a:rPr lang="en-US" sz="1400" b="1" dirty="0">
                <a:hlinkClick r:id="rId7"/>
              </a:rPr>
              <a:t>Perks.com.  </a:t>
            </a:r>
            <a:r>
              <a:rPr lang="en-US" sz="1400" b="1" i="1" u="sng" dirty="0">
                <a:hlinkClick r:id="rId7"/>
              </a:rPr>
              <a:t>Successfully Navigating  Reward and Recognition Incentive Program Tax Concerns</a:t>
            </a:r>
            <a:r>
              <a:rPr lang="en-US" sz="1400" b="1" dirty="0">
                <a:hlinkClick r:id="rId7"/>
              </a:rPr>
              <a:t>.  Steve Timmerman, Co-Founder – Perks.com and George Delta, Council to the Incentive Federation.  2015.</a:t>
            </a:r>
            <a:endParaRPr lang="en-US" sz="1400" b="1" dirty="0"/>
          </a:p>
          <a:p>
            <a:pPr marL="0" indent="0">
              <a:buNone/>
            </a:pPr>
            <a:endParaRPr lang="en-US" sz="1400" dirty="0"/>
          </a:p>
        </p:txBody>
      </p:sp>
      <p:sp>
        <p:nvSpPr>
          <p:cNvPr id="3" name="Title 2">
            <a:extLst>
              <a:ext uri="{FF2B5EF4-FFF2-40B4-BE49-F238E27FC236}">
                <a16:creationId xmlns:a16="http://schemas.microsoft.com/office/drawing/2014/main" id="{758412A8-F2A3-CEA0-2AF1-53A3B5ED04AA}"/>
              </a:ext>
            </a:extLst>
          </p:cNvPr>
          <p:cNvSpPr>
            <a:spLocks noGrp="1"/>
          </p:cNvSpPr>
          <p:nvPr>
            <p:ph type="title"/>
          </p:nvPr>
        </p:nvSpPr>
        <p:spPr/>
        <p:txBody>
          <a:bodyPr/>
          <a:lstStyle/>
          <a:p>
            <a:r>
              <a:rPr lang="en-US" dirty="0"/>
              <a:t>Additional Resources for Further Information</a:t>
            </a:r>
          </a:p>
        </p:txBody>
      </p:sp>
    </p:spTree>
    <p:extLst>
      <p:ext uri="{BB962C8B-B14F-4D97-AF65-F5344CB8AC3E}">
        <p14:creationId xmlns:p14="http://schemas.microsoft.com/office/powerpoint/2010/main" val="308899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38DC4-A521-C7D2-E33F-DE9B2FE2341C}"/>
              </a:ext>
            </a:extLst>
          </p:cNvPr>
          <p:cNvSpPr>
            <a:spLocks noGrp="1"/>
          </p:cNvSpPr>
          <p:nvPr>
            <p:ph type="title"/>
          </p:nvPr>
        </p:nvSpPr>
        <p:spPr/>
        <p:txBody>
          <a:bodyPr/>
          <a:lstStyle/>
          <a:p>
            <a:r>
              <a:rPr lang="en-US" dirty="0"/>
              <a:t>Introduction</a:t>
            </a:r>
          </a:p>
        </p:txBody>
      </p:sp>
      <p:sp>
        <p:nvSpPr>
          <p:cNvPr id="7" name="Content Placeholder 1">
            <a:extLst>
              <a:ext uri="{FF2B5EF4-FFF2-40B4-BE49-F238E27FC236}">
                <a16:creationId xmlns:a16="http://schemas.microsoft.com/office/drawing/2014/main" id="{AA41B8E1-657F-0FF4-1235-DC4B050802EA}"/>
              </a:ext>
            </a:extLst>
          </p:cNvPr>
          <p:cNvSpPr>
            <a:spLocks noGrp="1"/>
          </p:cNvSpPr>
          <p:nvPr>
            <p:ph idx="1"/>
          </p:nvPr>
        </p:nvSpPr>
        <p:spPr>
          <a:xfrm>
            <a:off x="838199" y="1825624"/>
            <a:ext cx="5331782" cy="4477521"/>
          </a:xfrm>
        </p:spPr>
        <p:txBody>
          <a:bodyPr>
            <a:normAutofit/>
          </a:bodyPr>
          <a:lstStyle/>
          <a:p>
            <a:pPr marL="0" indent="0">
              <a:lnSpc>
                <a:spcPct val="110000"/>
              </a:lnSpc>
              <a:spcBef>
                <a:spcPts val="0"/>
              </a:spcBef>
              <a:buNone/>
            </a:pPr>
            <a:r>
              <a:rPr lang="en-US" sz="1400" dirty="0"/>
              <a:t>Incentive, recognition and safety programs are designed to engage eligible participants, improve performance,  and encourage loyalty. These programs can excite and motivate eligible participants to take actions the sponsor promotes while simultaneously creating advocates for the company.</a:t>
            </a:r>
          </a:p>
          <a:p>
            <a:pPr marL="0" indent="0">
              <a:lnSpc>
                <a:spcPct val="110000"/>
              </a:lnSpc>
              <a:spcBef>
                <a:spcPts val="0"/>
              </a:spcBef>
              <a:buNone/>
            </a:pPr>
            <a:endParaRPr lang="en-US" sz="1400" dirty="0"/>
          </a:p>
          <a:p>
            <a:pPr marL="0" indent="0">
              <a:lnSpc>
                <a:spcPct val="110000"/>
              </a:lnSpc>
              <a:spcBef>
                <a:spcPts val="0"/>
              </a:spcBef>
              <a:buNone/>
            </a:pPr>
            <a:r>
              <a:rPr lang="en-US" sz="1400" dirty="0"/>
              <a:t>The lion’s share of the budgets for these programs go to rewarding participants, and rewards have tax implications. </a:t>
            </a:r>
          </a:p>
          <a:p>
            <a:pPr marL="0" indent="0">
              <a:lnSpc>
                <a:spcPct val="110000"/>
              </a:lnSpc>
              <a:spcBef>
                <a:spcPts val="0"/>
              </a:spcBef>
              <a:buNone/>
            </a:pPr>
            <a:endParaRPr lang="en-US" sz="1400" dirty="0"/>
          </a:p>
          <a:p>
            <a:pPr marL="0" indent="0">
              <a:lnSpc>
                <a:spcPct val="110000"/>
              </a:lnSpc>
              <a:spcBef>
                <a:spcPts val="0"/>
              </a:spcBef>
              <a:buNone/>
            </a:pPr>
            <a:r>
              <a:rPr lang="en-US" sz="1400" dirty="0"/>
              <a:t>Sponsors may be able to deduct the cost of a program, and there may or may not be a tax implication to the participant. Program sponsors must understand these tax implications. First, to protect their own organization by ensuring their program complies with applicable laws. But, also, to understand the tax impact on their program participants to maximize the benefits of their program.  </a:t>
            </a:r>
          </a:p>
          <a:p>
            <a:pPr marL="0" indent="0">
              <a:lnSpc>
                <a:spcPct val="110000"/>
              </a:lnSpc>
              <a:buNone/>
            </a:pPr>
            <a:endParaRPr lang="en-US" sz="1400" dirty="0"/>
          </a:p>
          <a:p>
            <a:pPr marL="0" indent="0">
              <a:lnSpc>
                <a:spcPct val="110000"/>
              </a:lnSpc>
              <a:buNone/>
            </a:pPr>
            <a:endParaRPr lang="en-US" sz="1400" dirty="0"/>
          </a:p>
        </p:txBody>
      </p:sp>
      <p:sp>
        <p:nvSpPr>
          <p:cNvPr id="8" name="Content Placeholder 1">
            <a:extLst>
              <a:ext uri="{FF2B5EF4-FFF2-40B4-BE49-F238E27FC236}">
                <a16:creationId xmlns:a16="http://schemas.microsoft.com/office/drawing/2014/main" id="{6DFE0162-0AAE-0DBA-4BFB-C738079061F8}"/>
              </a:ext>
            </a:extLst>
          </p:cNvPr>
          <p:cNvSpPr txBox="1">
            <a:spLocks/>
          </p:cNvSpPr>
          <p:nvPr/>
        </p:nvSpPr>
        <p:spPr>
          <a:xfrm>
            <a:off x="6305549" y="1825625"/>
            <a:ext cx="522654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400" dirty="0"/>
              <a:t>This presentation offers some general guidelines on the tax implications as well as the tax exemptions for incentive and recognition programs. It will also guide you to more detailed information from industry associations and experts. </a:t>
            </a:r>
          </a:p>
          <a:p>
            <a:pPr marL="0" indent="0">
              <a:lnSpc>
                <a:spcPct val="100000"/>
              </a:lnSpc>
              <a:spcBef>
                <a:spcPts val="0"/>
              </a:spcBef>
              <a:buFont typeface="Arial" panose="020B0604020202020204" pitchFamily="34" charset="0"/>
              <a:buNone/>
            </a:pPr>
            <a:endParaRPr lang="en-US" sz="1400" dirty="0"/>
          </a:p>
          <a:p>
            <a:pPr marL="0" indent="0">
              <a:lnSpc>
                <a:spcPct val="100000"/>
              </a:lnSpc>
              <a:spcBef>
                <a:spcPts val="0"/>
              </a:spcBef>
              <a:buNone/>
            </a:pPr>
            <a:r>
              <a:rPr lang="en-US" sz="1400" dirty="0"/>
              <a:t>But it is important to know that each organization and each program is different. This means the tax considerations may be different, too. This document is provided to help guide your tax planning. We encourage anyone developing or implementing either an employee or non-employee program to discuss the situation with your corporate tax attorney to ensure you are meeting all the organization’s tax requirements and responsibilities relating to your incentive and recognition programs.</a:t>
            </a:r>
          </a:p>
        </p:txBody>
      </p:sp>
    </p:spTree>
    <p:extLst>
      <p:ext uri="{BB962C8B-B14F-4D97-AF65-F5344CB8AC3E}">
        <p14:creationId xmlns:p14="http://schemas.microsoft.com/office/powerpoint/2010/main" val="87520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499FAD-8E35-A7F7-84B1-1D99C3CB5850}"/>
              </a:ext>
            </a:extLst>
          </p:cNvPr>
          <p:cNvSpPr>
            <a:spLocks noGrp="1"/>
          </p:cNvSpPr>
          <p:nvPr>
            <p:ph idx="1"/>
          </p:nvPr>
        </p:nvSpPr>
        <p:spPr/>
        <p:txBody>
          <a:bodyPr/>
          <a:lstStyle/>
          <a:p>
            <a:pPr marL="346075" indent="-346075">
              <a:lnSpc>
                <a:spcPct val="100000"/>
              </a:lnSpc>
              <a:spcBef>
                <a:spcPts val="1200"/>
              </a:spcBef>
              <a:tabLst>
                <a:tab pos="9144000" algn="r"/>
              </a:tabLst>
            </a:pPr>
            <a:r>
              <a:rPr lang="en-US" dirty="0"/>
              <a:t>General Rule of Thumb	4</a:t>
            </a:r>
          </a:p>
          <a:p>
            <a:pPr marL="346075" indent="-346075">
              <a:lnSpc>
                <a:spcPct val="100000"/>
              </a:lnSpc>
              <a:spcBef>
                <a:spcPts val="1200"/>
              </a:spcBef>
              <a:tabLst>
                <a:tab pos="9144000" algn="r"/>
              </a:tabLst>
            </a:pPr>
            <a:r>
              <a:rPr lang="en-US" dirty="0"/>
              <a:t>Income Tax-Exempt Program	5 – 8</a:t>
            </a:r>
          </a:p>
          <a:p>
            <a:pPr marL="346075" indent="-346075">
              <a:lnSpc>
                <a:spcPct val="100000"/>
              </a:lnSpc>
              <a:spcBef>
                <a:spcPts val="1200"/>
              </a:spcBef>
              <a:tabLst>
                <a:tab pos="9144000" algn="r"/>
              </a:tabLst>
            </a:pPr>
            <a:r>
              <a:rPr lang="en-US" dirty="0"/>
              <a:t>Employee Income Tax Considerations	9 - 12</a:t>
            </a:r>
          </a:p>
          <a:p>
            <a:pPr marL="800100" lvl="1" indent="-342900">
              <a:lnSpc>
                <a:spcPct val="100000"/>
              </a:lnSpc>
              <a:spcBef>
                <a:spcPts val="1200"/>
              </a:spcBef>
              <a:buFont typeface="Montserrat" panose="00000500000000000000" pitchFamily="2" charset="0"/>
              <a:buChar char="–"/>
              <a:tabLst>
                <a:tab pos="9144000" algn="r"/>
              </a:tabLst>
            </a:pPr>
            <a:r>
              <a:rPr lang="en-US" sz="2800" dirty="0"/>
              <a:t>Who Receives Awards	10</a:t>
            </a:r>
          </a:p>
          <a:p>
            <a:pPr marL="800100" lvl="1" indent="-342900">
              <a:lnSpc>
                <a:spcPct val="100000"/>
              </a:lnSpc>
              <a:spcBef>
                <a:spcPts val="1200"/>
              </a:spcBef>
              <a:buFont typeface="Montserrat" panose="00000500000000000000" pitchFamily="2" charset="0"/>
              <a:buChar char="–"/>
              <a:tabLst>
                <a:tab pos="9144000" algn="r"/>
              </a:tabLst>
            </a:pPr>
            <a:r>
              <a:rPr lang="en-US" sz="2800" dirty="0"/>
              <a:t>Fair Market Value	11</a:t>
            </a:r>
          </a:p>
          <a:p>
            <a:pPr marL="800100" lvl="1" indent="-342900">
              <a:lnSpc>
                <a:spcPct val="100000"/>
              </a:lnSpc>
              <a:spcBef>
                <a:spcPts val="1200"/>
              </a:spcBef>
              <a:buFont typeface="Montserrat" panose="00000500000000000000" pitchFamily="2" charset="0"/>
              <a:buChar char="–"/>
              <a:tabLst>
                <a:tab pos="9144000" algn="r"/>
              </a:tabLst>
            </a:pPr>
            <a:r>
              <a:rPr lang="en-US" sz="2800" dirty="0"/>
              <a:t>Tax Timing	12</a:t>
            </a:r>
          </a:p>
          <a:p>
            <a:pPr marL="346075" indent="-346075">
              <a:lnSpc>
                <a:spcPct val="100000"/>
              </a:lnSpc>
              <a:spcBef>
                <a:spcPts val="1200"/>
              </a:spcBef>
              <a:tabLst>
                <a:tab pos="9144000" algn="r"/>
              </a:tabLst>
            </a:pPr>
            <a:r>
              <a:rPr lang="en-US" dirty="0"/>
              <a:t>A Word on Sales Tax	13</a:t>
            </a:r>
          </a:p>
          <a:p>
            <a:pPr marL="914400" lvl="1" indent="-457200">
              <a:lnSpc>
                <a:spcPct val="100000"/>
              </a:lnSpc>
              <a:spcBef>
                <a:spcPts val="1200"/>
              </a:spcBef>
              <a:buFont typeface="Wingdings" panose="05000000000000000000" pitchFamily="2" charset="2"/>
              <a:buChar char="§"/>
              <a:tabLst>
                <a:tab pos="9144000" algn="r"/>
              </a:tabLst>
            </a:pPr>
            <a:endParaRPr lang="en-US" dirty="0"/>
          </a:p>
          <a:p>
            <a:pPr lvl="1">
              <a:buFont typeface="Wingdings" panose="05000000000000000000" pitchFamily="2" charset="2"/>
              <a:buChar char="§"/>
              <a:tabLst>
                <a:tab pos="9144000" algn="r"/>
              </a:tabLst>
            </a:pPr>
            <a:endParaRPr lang="en-US" dirty="0"/>
          </a:p>
          <a:p>
            <a:pPr lvl="1">
              <a:tabLst>
                <a:tab pos="9144000" algn="r"/>
              </a:tabLst>
            </a:pPr>
            <a:endParaRPr lang="en-US" dirty="0"/>
          </a:p>
          <a:p>
            <a:endParaRPr lang="en-US" dirty="0"/>
          </a:p>
        </p:txBody>
      </p:sp>
      <p:sp>
        <p:nvSpPr>
          <p:cNvPr id="3" name="Title 2">
            <a:extLst>
              <a:ext uri="{FF2B5EF4-FFF2-40B4-BE49-F238E27FC236}">
                <a16:creationId xmlns:a16="http://schemas.microsoft.com/office/drawing/2014/main" id="{6F99DD08-0ED1-3C18-0ADD-2DEB343887EE}"/>
              </a:ext>
            </a:extLst>
          </p:cNvPr>
          <p:cNvSpPr>
            <a:spLocks noGrp="1"/>
          </p:cNvSpPr>
          <p:nvPr>
            <p:ph type="title"/>
          </p:nvPr>
        </p:nvSpPr>
        <p:spPr/>
        <p:txBody>
          <a:bodyPr/>
          <a:lstStyle/>
          <a:p>
            <a:r>
              <a:rPr lang="en-US" dirty="0"/>
              <a:t>Index</a:t>
            </a:r>
          </a:p>
        </p:txBody>
      </p:sp>
    </p:spTree>
    <p:extLst>
      <p:ext uri="{BB962C8B-B14F-4D97-AF65-F5344CB8AC3E}">
        <p14:creationId xmlns:p14="http://schemas.microsoft.com/office/powerpoint/2010/main" val="302151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50F2-386D-1CB3-0444-3993B80CF8C1}"/>
              </a:ext>
            </a:extLst>
          </p:cNvPr>
          <p:cNvSpPr>
            <a:spLocks noGrp="1"/>
          </p:cNvSpPr>
          <p:nvPr>
            <p:ph idx="1"/>
          </p:nvPr>
        </p:nvSpPr>
        <p:spPr/>
        <p:txBody>
          <a:bodyPr/>
          <a:lstStyle/>
          <a:p>
            <a:pPr marL="0" indent="0">
              <a:buNone/>
            </a:pPr>
            <a:r>
              <a:rPr lang="en-US" sz="3200" i="1" dirty="0"/>
              <a:t>“In most cases, incentive and recognition awards are taxable as income to the award recipient.”</a:t>
            </a:r>
          </a:p>
          <a:p>
            <a:pPr marL="0" indent="0">
              <a:buNone/>
            </a:pPr>
            <a:endParaRPr lang="en-US" i="1" dirty="0"/>
          </a:p>
          <a:p>
            <a:pPr marL="0" indent="0">
              <a:buNone/>
            </a:pPr>
            <a:r>
              <a:rPr lang="en-US" dirty="0"/>
              <a:t>There are only two specific types of achievement awards that the IRS code states are tax exempt.  But there are specific laws and regulations governing these tax-exempt awards. </a:t>
            </a:r>
          </a:p>
          <a:p>
            <a:pPr marL="0" indent="0">
              <a:buNone/>
            </a:pPr>
            <a:endParaRPr lang="en-US" dirty="0"/>
          </a:p>
          <a:p>
            <a:pPr marL="0" indent="0">
              <a:buNone/>
            </a:pPr>
            <a:r>
              <a:rPr lang="en-US" dirty="0"/>
              <a:t>When awards are taxable to recipients, program sponsors must meet IRS reporting requirements for those earning the awards.</a:t>
            </a:r>
          </a:p>
        </p:txBody>
      </p:sp>
      <p:sp>
        <p:nvSpPr>
          <p:cNvPr id="3" name="Title 2">
            <a:extLst>
              <a:ext uri="{FF2B5EF4-FFF2-40B4-BE49-F238E27FC236}">
                <a16:creationId xmlns:a16="http://schemas.microsoft.com/office/drawing/2014/main" id="{6DE1E1D2-8D89-4101-EC6B-D8DF8246E759}"/>
              </a:ext>
            </a:extLst>
          </p:cNvPr>
          <p:cNvSpPr>
            <a:spLocks noGrp="1"/>
          </p:cNvSpPr>
          <p:nvPr>
            <p:ph type="title"/>
          </p:nvPr>
        </p:nvSpPr>
        <p:spPr/>
        <p:txBody>
          <a:bodyPr/>
          <a:lstStyle/>
          <a:p>
            <a:r>
              <a:rPr lang="en-US" dirty="0"/>
              <a:t>General Rule of Thumb </a:t>
            </a:r>
          </a:p>
        </p:txBody>
      </p:sp>
    </p:spTree>
    <p:extLst>
      <p:ext uri="{BB962C8B-B14F-4D97-AF65-F5344CB8AC3E}">
        <p14:creationId xmlns:p14="http://schemas.microsoft.com/office/powerpoint/2010/main" val="350754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607C6B-F137-672B-6528-CF218AB2A400}"/>
              </a:ext>
            </a:extLst>
          </p:cNvPr>
          <p:cNvSpPr/>
          <p:nvPr/>
        </p:nvSpPr>
        <p:spPr>
          <a:xfrm>
            <a:off x="7535119" y="0"/>
            <a:ext cx="4656881"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men wearing hardhats&#10;&#10;Description automatically generated">
            <a:extLst>
              <a:ext uri="{FF2B5EF4-FFF2-40B4-BE49-F238E27FC236}">
                <a16:creationId xmlns:a16="http://schemas.microsoft.com/office/drawing/2014/main" id="{20557191-7CC0-18D0-D4CD-B2F48DA83AF9}"/>
              </a:ext>
            </a:extLst>
          </p:cNvPr>
          <p:cNvPicPr>
            <a:picLocks noChangeAspect="1"/>
          </p:cNvPicPr>
          <p:nvPr/>
        </p:nvPicPr>
        <p:blipFill rotWithShape="1">
          <a:blip r:embed="rId4"/>
          <a:srcRect l="7797"/>
          <a:stretch/>
        </p:blipFill>
        <p:spPr>
          <a:xfrm>
            <a:off x="7714865" y="175366"/>
            <a:ext cx="4288476" cy="3103159"/>
          </a:xfrm>
          <a:prstGeom prst="rect">
            <a:avLst/>
          </a:prstGeom>
        </p:spPr>
      </p:pic>
      <p:pic>
        <p:nvPicPr>
          <p:cNvPr id="9" name="Picture 8">
            <a:extLst>
              <a:ext uri="{FF2B5EF4-FFF2-40B4-BE49-F238E27FC236}">
                <a16:creationId xmlns:a16="http://schemas.microsoft.com/office/drawing/2014/main" id="{64BA0890-D8E4-CB92-1DE9-721D117C7ADF}"/>
              </a:ext>
            </a:extLst>
          </p:cNvPr>
          <p:cNvPicPr>
            <a:picLocks noChangeAspect="1"/>
          </p:cNvPicPr>
          <p:nvPr/>
        </p:nvPicPr>
        <p:blipFill rotWithShape="1">
          <a:blip r:embed="rId5"/>
          <a:srcRect l="23608" t="7812" r="76"/>
          <a:stretch/>
        </p:blipFill>
        <p:spPr>
          <a:xfrm>
            <a:off x="7714143" y="3442316"/>
            <a:ext cx="4289198" cy="2730955"/>
          </a:xfrm>
          <a:prstGeom prst="rect">
            <a:avLst/>
          </a:prstGeom>
        </p:spPr>
      </p:pic>
      <p:pic>
        <p:nvPicPr>
          <p:cNvPr id="12" name="Picture 11" descr="A picture containing text, outdoor, sign, plate&#10;&#10;Description automatically generated">
            <a:extLst>
              <a:ext uri="{FF2B5EF4-FFF2-40B4-BE49-F238E27FC236}">
                <a16:creationId xmlns:a16="http://schemas.microsoft.com/office/drawing/2014/main" id="{06D031F1-9628-1772-02E7-7CC096A8313B}"/>
              </a:ext>
            </a:extLst>
          </p:cNvPr>
          <p:cNvPicPr>
            <a:picLocks noChangeAspect="1"/>
          </p:cNvPicPr>
          <p:nvPr/>
        </p:nvPicPr>
        <p:blipFill>
          <a:blip r:embed="rId6"/>
          <a:stretch>
            <a:fillRect/>
          </a:stretch>
        </p:blipFill>
        <p:spPr>
          <a:xfrm>
            <a:off x="9069679" y="6402223"/>
            <a:ext cx="1769767" cy="290126"/>
          </a:xfrm>
          <a:prstGeom prst="rect">
            <a:avLst/>
          </a:prstGeom>
        </p:spPr>
      </p:pic>
      <p:sp>
        <p:nvSpPr>
          <p:cNvPr id="13" name="TextBox 12">
            <a:extLst>
              <a:ext uri="{FF2B5EF4-FFF2-40B4-BE49-F238E27FC236}">
                <a16:creationId xmlns:a16="http://schemas.microsoft.com/office/drawing/2014/main" id="{AAC125A5-BE16-619C-2DB4-02D7F607D9C3}"/>
              </a:ext>
            </a:extLst>
          </p:cNvPr>
          <p:cNvSpPr txBox="1"/>
          <p:nvPr/>
        </p:nvSpPr>
        <p:spPr>
          <a:xfrm>
            <a:off x="838200" y="6135323"/>
            <a:ext cx="6361253" cy="646331"/>
          </a:xfrm>
          <a:prstGeom prst="rect">
            <a:avLst/>
          </a:prstGeom>
          <a:noFill/>
        </p:spPr>
        <p:txBody>
          <a:bodyPr wrap="square" rtlCol="0">
            <a:spAutoFit/>
          </a:bodyPr>
          <a:lstStyle/>
          <a:p>
            <a:pPr algn="l"/>
            <a:r>
              <a:rPr lang="en-US" sz="900" b="1" i="0" dirty="0">
                <a:solidFill>
                  <a:srgbClr val="0753A1"/>
                </a:solidFill>
                <a:latin typeface="Montserrat" pitchFamily="2" charset="77"/>
              </a:rPr>
              <a:t>2024 Tax Considerations for Incentive, Recognition &amp; Safety Programs</a:t>
            </a:r>
          </a:p>
          <a:p>
            <a:pPr algn="l"/>
            <a:r>
              <a:rPr lang="en-US" sz="900" b="0" i="0" dirty="0">
                <a:solidFill>
                  <a:srgbClr val="0753A1"/>
                </a:solidFill>
                <a:latin typeface="Montserrat" pitchFamily="2" charset="77"/>
              </a:rPr>
              <a:t>This document is provided to help guide your tax planning. Discuss all your tax requirements for both employee and non-employees with your corporate tax attorney to ensure you are meeting all your tax reporting obligations and your corporate policies and procedures.</a:t>
            </a:r>
          </a:p>
        </p:txBody>
      </p:sp>
      <p:sp>
        <p:nvSpPr>
          <p:cNvPr id="25" name="Title 1">
            <a:extLst>
              <a:ext uri="{FF2B5EF4-FFF2-40B4-BE49-F238E27FC236}">
                <a16:creationId xmlns:a16="http://schemas.microsoft.com/office/drawing/2014/main" id="{8949281C-5094-FD87-1A89-25C0B673B0E0}"/>
              </a:ext>
            </a:extLst>
          </p:cNvPr>
          <p:cNvSpPr txBox="1">
            <a:spLocks/>
          </p:cNvSpPr>
          <p:nvPr/>
        </p:nvSpPr>
        <p:spPr>
          <a:xfrm>
            <a:off x="839787" y="503500"/>
            <a:ext cx="8790815" cy="676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a:lstStyle>
          <a:p>
            <a:r>
              <a:rPr lang="en-US" sz="3200" dirty="0">
                <a:solidFill>
                  <a:srgbClr val="0753A1"/>
                </a:solidFill>
                <a:latin typeface="Montserrat Medium" pitchFamily="2" charset="77"/>
              </a:rPr>
              <a:t>Income Tax-Exempt Programs</a:t>
            </a:r>
          </a:p>
        </p:txBody>
      </p:sp>
      <p:sp>
        <p:nvSpPr>
          <p:cNvPr id="26" name="Text Placeholder 3">
            <a:extLst>
              <a:ext uri="{FF2B5EF4-FFF2-40B4-BE49-F238E27FC236}">
                <a16:creationId xmlns:a16="http://schemas.microsoft.com/office/drawing/2014/main" id="{1AA5CF4A-D5AA-82F9-101F-207FAC3FC95B}"/>
              </a:ext>
            </a:extLst>
          </p:cNvPr>
          <p:cNvSpPr txBox="1">
            <a:spLocks/>
          </p:cNvSpPr>
          <p:nvPr/>
        </p:nvSpPr>
        <p:spPr>
          <a:xfrm>
            <a:off x="839788" y="1419226"/>
            <a:ext cx="5873528" cy="49209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1600" dirty="0"/>
              <a:t>Internal Revenue Code </a:t>
            </a:r>
            <a:r>
              <a:rPr lang="en-US" sz="1600" u="sng" dirty="0">
                <a:solidFill>
                  <a:srgbClr val="0070C0"/>
                </a:solidFill>
              </a:rPr>
              <a:t>Section 274(j) </a:t>
            </a:r>
            <a:r>
              <a:rPr lang="en-US" sz="1600" dirty="0"/>
              <a:t>specifies only two types of programs where the awards may be income tax-exempt for the recipient.</a:t>
            </a:r>
          </a:p>
          <a:p>
            <a:pPr marL="285750" indent="-285750">
              <a:lnSpc>
                <a:spcPct val="110000"/>
              </a:lnSpc>
            </a:pPr>
            <a:r>
              <a:rPr lang="en-US" sz="1600" dirty="0"/>
              <a:t>Service Award Program</a:t>
            </a:r>
          </a:p>
          <a:p>
            <a:pPr marL="742950" lvl="1" indent="-285750">
              <a:lnSpc>
                <a:spcPct val="110000"/>
              </a:lnSpc>
              <a:buFont typeface="Montserrat" panose="00000500000000000000" pitchFamily="2" charset="0"/>
              <a:buChar char="–"/>
            </a:pPr>
            <a:r>
              <a:rPr lang="en-US" sz="1400" dirty="0"/>
              <a:t>This program recognizes those who achieve a specific years-of-service milestone.</a:t>
            </a:r>
          </a:p>
          <a:p>
            <a:pPr marL="742950" lvl="1" indent="-285750">
              <a:lnSpc>
                <a:spcPct val="110000"/>
              </a:lnSpc>
              <a:buFont typeface="Montserrat" panose="00000500000000000000" pitchFamily="2" charset="0"/>
              <a:buChar char="–"/>
            </a:pPr>
            <a:r>
              <a:rPr lang="en-US" sz="1400" dirty="0"/>
              <a:t>Note:  Employee must be celebrating at least five years of service to qualify for favorable tax status, and (s)he can only receive the award once every five years.</a:t>
            </a:r>
          </a:p>
          <a:p>
            <a:pPr marL="285750" indent="-285750">
              <a:lnSpc>
                <a:spcPct val="110000"/>
              </a:lnSpc>
            </a:pPr>
            <a:r>
              <a:rPr lang="en-US" sz="1600" dirty="0"/>
              <a:t>Safety Achievement</a:t>
            </a:r>
          </a:p>
          <a:p>
            <a:pPr marL="742950" lvl="1" indent="-285750">
              <a:lnSpc>
                <a:spcPct val="110000"/>
              </a:lnSpc>
              <a:buFont typeface="Montserrat" panose="00000500000000000000" pitchFamily="2" charset="0"/>
              <a:buChar char="–"/>
            </a:pPr>
            <a:r>
              <a:rPr lang="en-US" sz="1400" dirty="0"/>
              <a:t>Awards issued for safety achievements may also qualify for favorable tax treatment</a:t>
            </a:r>
          </a:p>
          <a:p>
            <a:pPr>
              <a:lnSpc>
                <a:spcPct val="110000"/>
              </a:lnSpc>
            </a:pPr>
            <a:r>
              <a:rPr lang="en-US" sz="1600" dirty="0"/>
              <a:t>The code requires  that specific additional rules be met in order to qualify.  </a:t>
            </a:r>
          </a:p>
          <a:p>
            <a:pPr lvl="1"/>
            <a:endParaRPr lang="en-US" dirty="0"/>
          </a:p>
        </p:txBody>
      </p:sp>
      <p:sp>
        <p:nvSpPr>
          <p:cNvPr id="27" name="Rectangle 26">
            <a:extLst>
              <a:ext uri="{FF2B5EF4-FFF2-40B4-BE49-F238E27FC236}">
                <a16:creationId xmlns:a16="http://schemas.microsoft.com/office/drawing/2014/main" id="{DED1FD9B-3F45-48BD-467A-B8977A2F4E95}"/>
              </a:ext>
            </a:extLst>
          </p:cNvPr>
          <p:cNvSpPr/>
          <p:nvPr/>
        </p:nvSpPr>
        <p:spPr>
          <a:xfrm>
            <a:off x="0" y="1"/>
            <a:ext cx="278296" cy="6858000"/>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214987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50F2-386D-1CB3-0444-3993B80CF8C1}"/>
              </a:ext>
            </a:extLst>
          </p:cNvPr>
          <p:cNvSpPr>
            <a:spLocks noGrp="1"/>
          </p:cNvSpPr>
          <p:nvPr>
            <p:ph idx="1"/>
          </p:nvPr>
        </p:nvSpPr>
        <p:spPr>
          <a:xfrm>
            <a:off x="838200" y="1268066"/>
            <a:ext cx="10515600" cy="4785485"/>
          </a:xfrm>
        </p:spPr>
        <p:txBody>
          <a:bodyPr>
            <a:normAutofit lnSpcReduction="10000"/>
          </a:bodyPr>
          <a:lstStyle/>
          <a:p>
            <a:pPr marL="0" indent="0">
              <a:buNone/>
            </a:pPr>
            <a:r>
              <a:rPr lang="en-US" sz="2400" b="1" dirty="0"/>
              <a:t>IRS Code Section 274(j) - Employee Achievement Awards </a:t>
            </a:r>
            <a:endParaRPr lang="en-US" sz="1400" dirty="0"/>
          </a:p>
          <a:p>
            <a:pPr marL="0" indent="0">
              <a:lnSpc>
                <a:spcPct val="100000"/>
              </a:lnSpc>
              <a:spcBef>
                <a:spcPts val="600"/>
              </a:spcBef>
              <a:buNone/>
            </a:pPr>
            <a:endParaRPr lang="en-US" sz="1400" dirty="0"/>
          </a:p>
          <a:p>
            <a:pPr marL="0" indent="0">
              <a:lnSpc>
                <a:spcPct val="100000"/>
              </a:lnSpc>
              <a:spcBef>
                <a:spcPts val="600"/>
              </a:spcBef>
              <a:buNone/>
            </a:pPr>
            <a:r>
              <a:rPr lang="en-US" sz="1400" dirty="0"/>
              <a:t>This section of the Internal Revenue Code deals specifically preferential tax treatment for “Employee Achievement Awards”.  It states:</a:t>
            </a:r>
          </a:p>
          <a:p>
            <a:pPr>
              <a:lnSpc>
                <a:spcPct val="100000"/>
              </a:lnSpc>
              <a:spcBef>
                <a:spcPts val="600"/>
              </a:spcBef>
            </a:pPr>
            <a:r>
              <a:rPr lang="en-US" sz="1400" dirty="0"/>
              <a:t>Employers may take a business deduction for the cost of “employee achievement awards”.</a:t>
            </a:r>
          </a:p>
          <a:p>
            <a:pPr>
              <a:lnSpc>
                <a:spcPct val="100000"/>
              </a:lnSpc>
              <a:spcBef>
                <a:spcPts val="600"/>
              </a:spcBef>
            </a:pPr>
            <a:r>
              <a:rPr lang="en-US" sz="1400" dirty="0"/>
              <a:t>These awards are </a:t>
            </a:r>
            <a:r>
              <a:rPr lang="en-US" sz="1400" u="sng" dirty="0"/>
              <a:t>not taxable </a:t>
            </a:r>
            <a:r>
              <a:rPr lang="en-US" sz="1400" dirty="0"/>
              <a:t>to the employee for income or FICA tax purposes.</a:t>
            </a:r>
          </a:p>
          <a:p>
            <a:pPr>
              <a:lnSpc>
                <a:spcPct val="100000"/>
              </a:lnSpc>
              <a:spcBef>
                <a:spcPts val="600"/>
              </a:spcBef>
            </a:pPr>
            <a:r>
              <a:rPr lang="en-US" sz="1400" dirty="0"/>
              <a:t>Section 274(j) defines employee achievement awards as given for safety achievement and/or length of service</a:t>
            </a:r>
          </a:p>
          <a:p>
            <a:pPr>
              <a:lnSpc>
                <a:spcPct val="100000"/>
              </a:lnSpc>
              <a:spcBef>
                <a:spcPts val="600"/>
              </a:spcBef>
            </a:pPr>
            <a:endParaRPr lang="en-US" sz="1400" dirty="0"/>
          </a:p>
          <a:p>
            <a:pPr marL="0" indent="0">
              <a:lnSpc>
                <a:spcPct val="100000"/>
              </a:lnSpc>
              <a:spcBef>
                <a:spcPts val="600"/>
              </a:spcBef>
              <a:buNone/>
            </a:pPr>
            <a:r>
              <a:rPr lang="en-US" sz="1400" dirty="0"/>
              <a:t>It further defines employee achievement awards as items of “tangible personal property”.  The Code goes on to say, “the term ‘tangible personal property’ shall not include cash, cash equivalents, gift cards, gift coupons, or gift certificates (other than arrangements conferring only the right to select and receive tangible personal property from a limited array of such items pre-selected or pre-approved by the employer), or vacations, meals, lodging, tickets to theater or sporting events, stocks, bonds, other securities, and other similar items.</a:t>
            </a:r>
          </a:p>
          <a:p>
            <a:pPr marL="0" indent="0">
              <a:lnSpc>
                <a:spcPct val="100000"/>
              </a:lnSpc>
              <a:spcBef>
                <a:spcPts val="600"/>
              </a:spcBef>
              <a:buNone/>
            </a:pPr>
            <a:endParaRPr lang="en-US" sz="1400" dirty="0"/>
          </a:p>
          <a:p>
            <a:pPr marL="0" indent="0">
              <a:lnSpc>
                <a:spcPct val="100000"/>
              </a:lnSpc>
              <a:spcBef>
                <a:spcPts val="600"/>
              </a:spcBef>
              <a:buNone/>
            </a:pPr>
            <a:r>
              <a:rPr lang="en-US" sz="1400" dirty="0"/>
              <a:t>Employee achievement awards must also be awarded as part of a meaningful presentation, and under conditions and circumstances that do not create a significant likelihood of the payment of disguised compensation.</a:t>
            </a:r>
          </a:p>
          <a:p>
            <a:pPr marL="0" indent="0">
              <a:lnSpc>
                <a:spcPct val="100000"/>
              </a:lnSpc>
              <a:spcBef>
                <a:spcPts val="600"/>
              </a:spcBef>
              <a:buNone/>
            </a:pPr>
            <a:endParaRPr lang="en-US" sz="1400" dirty="0"/>
          </a:p>
          <a:p>
            <a:pPr marL="0" indent="0">
              <a:lnSpc>
                <a:spcPct val="100000"/>
              </a:lnSpc>
              <a:spcBef>
                <a:spcPts val="600"/>
              </a:spcBef>
              <a:buNone/>
            </a:pPr>
            <a:r>
              <a:rPr lang="en-US" sz="1400" u="sng" dirty="0">
                <a:solidFill>
                  <a:srgbClr val="0070C0"/>
                </a:solidFill>
              </a:rPr>
              <a:t>Read “Incentive Industry Legal and Tax Guidelines” to learn more.</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p:txBody>
      </p:sp>
      <p:sp>
        <p:nvSpPr>
          <p:cNvPr id="3" name="Title 2">
            <a:extLst>
              <a:ext uri="{FF2B5EF4-FFF2-40B4-BE49-F238E27FC236}">
                <a16:creationId xmlns:a16="http://schemas.microsoft.com/office/drawing/2014/main" id="{6DE1E1D2-8D89-4101-EC6B-D8DF8246E759}"/>
              </a:ext>
            </a:extLst>
          </p:cNvPr>
          <p:cNvSpPr>
            <a:spLocks noGrp="1"/>
          </p:cNvSpPr>
          <p:nvPr>
            <p:ph type="title"/>
          </p:nvPr>
        </p:nvSpPr>
        <p:spPr>
          <a:xfrm>
            <a:off x="838200" y="285613"/>
            <a:ext cx="10889202" cy="986595"/>
          </a:xfrm>
        </p:spPr>
        <p:txBody>
          <a:bodyPr>
            <a:normAutofit/>
          </a:bodyPr>
          <a:lstStyle/>
          <a:p>
            <a:r>
              <a:rPr lang="en-US" dirty="0"/>
              <a:t>Income Tax-Exempt Programs</a:t>
            </a:r>
          </a:p>
        </p:txBody>
      </p:sp>
    </p:spTree>
    <p:extLst>
      <p:ext uri="{BB962C8B-B14F-4D97-AF65-F5344CB8AC3E}">
        <p14:creationId xmlns:p14="http://schemas.microsoft.com/office/powerpoint/2010/main" val="32553983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50F2-386D-1CB3-0444-3993B80CF8C1}"/>
              </a:ext>
            </a:extLst>
          </p:cNvPr>
          <p:cNvSpPr>
            <a:spLocks noGrp="1"/>
          </p:cNvSpPr>
          <p:nvPr>
            <p:ph idx="1"/>
          </p:nvPr>
        </p:nvSpPr>
        <p:spPr>
          <a:xfrm>
            <a:off x="838200" y="1275728"/>
            <a:ext cx="10515600" cy="4933122"/>
          </a:xfrm>
        </p:spPr>
        <p:txBody>
          <a:bodyPr>
            <a:normAutofit fontScale="85000" lnSpcReduction="20000"/>
          </a:bodyPr>
          <a:lstStyle/>
          <a:p>
            <a:pPr marL="0" indent="0">
              <a:buNone/>
            </a:pPr>
            <a:r>
              <a:rPr lang="en-US" sz="2400" b="1" dirty="0"/>
              <a:t>IRS Code Section 274(j) - Employee Achievement Awards </a:t>
            </a:r>
            <a:endParaRPr lang="en-US" sz="1400" dirty="0"/>
          </a:p>
          <a:p>
            <a:pPr marL="0" indent="0">
              <a:lnSpc>
                <a:spcPct val="100000"/>
              </a:lnSpc>
              <a:spcBef>
                <a:spcPts val="600"/>
              </a:spcBef>
              <a:buNone/>
            </a:pPr>
            <a:endParaRPr lang="en-US" sz="1400" dirty="0"/>
          </a:p>
          <a:p>
            <a:pPr marL="0" indent="0">
              <a:lnSpc>
                <a:spcPct val="100000"/>
              </a:lnSpc>
              <a:spcBef>
                <a:spcPts val="600"/>
              </a:spcBef>
              <a:buNone/>
            </a:pPr>
            <a:r>
              <a:rPr lang="en-US" sz="1400" dirty="0"/>
              <a:t>Section 274(j) does define deduction limitations and other requirements including:</a:t>
            </a:r>
          </a:p>
          <a:p>
            <a:pPr>
              <a:lnSpc>
                <a:spcPct val="110000"/>
              </a:lnSpc>
              <a:spcBef>
                <a:spcPts val="600"/>
              </a:spcBef>
            </a:pPr>
            <a:r>
              <a:rPr lang="en-US" sz="1700" dirty="0"/>
              <a:t>The deduction for the cost of an employee achievement award made by an employer to an employee is limited to $400, but it can be increased to $1,600 under an employer’s qualified plan.  The average deductible cost per employee of all employee achievement awards given pursuant to an employer’s qualified written plans in any year cannot exceed $400, however. </a:t>
            </a:r>
          </a:p>
          <a:p>
            <a:pPr marL="0" indent="0">
              <a:lnSpc>
                <a:spcPct val="100000"/>
              </a:lnSpc>
              <a:spcBef>
                <a:spcPts val="600"/>
              </a:spcBef>
              <a:buNone/>
            </a:pPr>
            <a:endParaRPr lang="en-US" sz="1300" u="sng" dirty="0"/>
          </a:p>
          <a:p>
            <a:pPr>
              <a:lnSpc>
                <a:spcPct val="100000"/>
              </a:lnSpc>
              <a:spcBef>
                <a:spcPts val="600"/>
              </a:spcBef>
            </a:pPr>
            <a:r>
              <a:rPr lang="en-US" sz="1700" dirty="0"/>
              <a:t>For service awards that are part of a qualified awards plan, the value of up to $1,600 can be exempt from taxes. A qualified awards plan is an awards program that has official written guidelines, including a list of possible awards and a set of qualifications for each, and does not favor highly compensated employees (defined as employees who are 5% owners of the company either in the current year or prior, or received more than $150,000 in the preceding year). The income limit for the definition of highly compensated employees is indexed to inflation and changes annually..</a:t>
            </a:r>
          </a:p>
          <a:p>
            <a:pPr lvl="1">
              <a:lnSpc>
                <a:spcPct val="100000"/>
              </a:lnSpc>
              <a:spcBef>
                <a:spcPts val="600"/>
              </a:spcBef>
              <a:buFont typeface="Montserrat" panose="00000500000000000000" pitchFamily="2" charset="0"/>
              <a:buChar char="–"/>
            </a:pPr>
            <a:r>
              <a:rPr lang="en-US" sz="1400" dirty="0"/>
              <a:t>For all other service awards (those not part of a qualified awards plan), the amount that is exempt from taxes is up to $400. </a:t>
            </a:r>
          </a:p>
          <a:p>
            <a:pPr marL="0" indent="0">
              <a:lnSpc>
                <a:spcPct val="100000"/>
              </a:lnSpc>
              <a:spcBef>
                <a:spcPts val="600"/>
              </a:spcBef>
              <a:buNone/>
            </a:pPr>
            <a:endParaRPr lang="en-US" sz="1300" dirty="0"/>
          </a:p>
          <a:p>
            <a:pPr>
              <a:lnSpc>
                <a:spcPct val="100000"/>
              </a:lnSpc>
              <a:spcBef>
                <a:spcPts val="600"/>
              </a:spcBef>
            </a:pPr>
            <a:r>
              <a:rPr lang="en-US" sz="1700" dirty="0"/>
              <a:t>Service awards can only be given every five years of service, at least five years after each previous length-of-service award, and if the employee didn’t receive another service award (other than one of very little value) during the same year or any of the previous 4 years. Additionally, the award must be tangible property (for example, a set of golf clubs, a tablet, or a watch). Gifts such as cash, gift cards, paid time off, meals, or event tickets do not qualify.</a:t>
            </a:r>
          </a:p>
          <a:p>
            <a:pPr marL="0" indent="0">
              <a:lnSpc>
                <a:spcPct val="100000"/>
              </a:lnSpc>
              <a:spcBef>
                <a:spcPts val="600"/>
              </a:spcBef>
              <a:buNone/>
            </a:pPr>
            <a:endParaRPr lang="en-US" sz="1300" u="sng" dirty="0">
              <a:solidFill>
                <a:schemeClr val="accent5">
                  <a:lumMod val="75000"/>
                </a:schemeClr>
              </a:solidFill>
            </a:endParaRPr>
          </a:p>
          <a:p>
            <a:pPr marL="914400" lvl="2" indent="0">
              <a:lnSpc>
                <a:spcPct val="100000"/>
              </a:lnSpc>
              <a:spcBef>
                <a:spcPts val="600"/>
              </a:spcBef>
              <a:buNone/>
            </a:pPr>
            <a:r>
              <a:rPr lang="en-US" sz="1100" u="sng" dirty="0">
                <a:solidFill>
                  <a:schemeClr val="accent5">
                    <a:lumMod val="75000"/>
                  </a:schemeClr>
                </a:solidFill>
              </a:rPr>
              <a:t>Learn more about qualified and non-qualified plans.  Read the “Primer on the Federal Income Tax Treatment of Incentive Awards” </a:t>
            </a:r>
          </a:p>
          <a:p>
            <a:pPr>
              <a:lnSpc>
                <a:spcPct val="100000"/>
              </a:lnSpc>
              <a:spcBef>
                <a:spcPts val="600"/>
              </a:spcBef>
            </a:pPr>
            <a:endParaRPr lang="en-US" sz="1400" dirty="0"/>
          </a:p>
          <a:p>
            <a:pPr marL="0" indent="0">
              <a:buNone/>
            </a:pPr>
            <a:endParaRPr lang="en-US" sz="1400" dirty="0"/>
          </a:p>
        </p:txBody>
      </p:sp>
      <p:sp>
        <p:nvSpPr>
          <p:cNvPr id="3" name="Title 2">
            <a:extLst>
              <a:ext uri="{FF2B5EF4-FFF2-40B4-BE49-F238E27FC236}">
                <a16:creationId xmlns:a16="http://schemas.microsoft.com/office/drawing/2014/main" id="{6DE1E1D2-8D89-4101-EC6B-D8DF8246E759}"/>
              </a:ext>
            </a:extLst>
          </p:cNvPr>
          <p:cNvSpPr>
            <a:spLocks noGrp="1"/>
          </p:cNvSpPr>
          <p:nvPr>
            <p:ph type="title"/>
          </p:nvPr>
        </p:nvSpPr>
        <p:spPr>
          <a:xfrm>
            <a:off x="838200" y="285613"/>
            <a:ext cx="10889202" cy="986595"/>
          </a:xfrm>
        </p:spPr>
        <p:txBody>
          <a:bodyPr>
            <a:normAutofit/>
          </a:bodyPr>
          <a:lstStyle/>
          <a:p>
            <a:r>
              <a:rPr lang="en-US" dirty="0"/>
              <a:t>Income Tax-Exempt Programs</a:t>
            </a:r>
          </a:p>
        </p:txBody>
      </p:sp>
    </p:spTree>
    <p:extLst>
      <p:ext uri="{BB962C8B-B14F-4D97-AF65-F5344CB8AC3E}">
        <p14:creationId xmlns:p14="http://schemas.microsoft.com/office/powerpoint/2010/main" val="91219062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50F2-386D-1CB3-0444-3993B80CF8C1}"/>
              </a:ext>
            </a:extLst>
          </p:cNvPr>
          <p:cNvSpPr>
            <a:spLocks noGrp="1"/>
          </p:cNvSpPr>
          <p:nvPr>
            <p:ph idx="1"/>
          </p:nvPr>
        </p:nvSpPr>
        <p:spPr>
          <a:xfrm>
            <a:off x="838200" y="1322028"/>
            <a:ext cx="10515600" cy="4933122"/>
          </a:xfrm>
        </p:spPr>
        <p:txBody>
          <a:bodyPr>
            <a:normAutofit/>
          </a:bodyPr>
          <a:lstStyle/>
          <a:p>
            <a:pPr marL="0" indent="0">
              <a:buNone/>
            </a:pPr>
            <a:r>
              <a:rPr lang="en-US" sz="2400" b="1" dirty="0"/>
              <a:t>IRS Code Section 274(j) - Employee Achievement Awards </a:t>
            </a:r>
            <a:endParaRPr lang="en-US" sz="1400" dirty="0"/>
          </a:p>
          <a:p>
            <a:pPr marL="0" indent="0">
              <a:lnSpc>
                <a:spcPct val="100000"/>
              </a:lnSpc>
              <a:spcBef>
                <a:spcPts val="600"/>
              </a:spcBef>
              <a:buNone/>
            </a:pPr>
            <a:endParaRPr lang="en-US" sz="1400" dirty="0"/>
          </a:p>
          <a:p>
            <a:pPr marL="0" indent="0">
              <a:lnSpc>
                <a:spcPct val="100000"/>
              </a:lnSpc>
              <a:spcBef>
                <a:spcPts val="600"/>
              </a:spcBef>
              <a:buNone/>
            </a:pPr>
            <a:r>
              <a:rPr lang="en-US" sz="1400" b="1" dirty="0"/>
              <a:t>Additional Length of Service Award Requirement(s)</a:t>
            </a:r>
          </a:p>
          <a:p>
            <a:pPr>
              <a:lnSpc>
                <a:spcPct val="100000"/>
              </a:lnSpc>
              <a:spcBef>
                <a:spcPts val="600"/>
              </a:spcBef>
            </a:pPr>
            <a:r>
              <a:rPr lang="en-US" sz="1400" dirty="0"/>
              <a:t>To be treated as being for length of service achievement, an award must be awarded after 5 years of employment.</a:t>
            </a:r>
          </a:p>
          <a:p>
            <a:pPr lvl="1">
              <a:lnSpc>
                <a:spcPct val="100000"/>
              </a:lnSpc>
              <a:spcBef>
                <a:spcPts val="600"/>
              </a:spcBef>
              <a:buFont typeface="Montserrat" panose="00000500000000000000" pitchFamily="2" charset="0"/>
              <a:buChar char="–"/>
            </a:pPr>
            <a:r>
              <a:rPr lang="en-US" sz="1200" dirty="0"/>
              <a:t>Example 1 – An employee receives a gift valued at $75 in a qualified plan for achieving 5 years of service.  This would fit the tax-exempt criteria.</a:t>
            </a:r>
          </a:p>
          <a:p>
            <a:pPr lvl="1">
              <a:lnSpc>
                <a:spcPct val="100000"/>
              </a:lnSpc>
              <a:spcBef>
                <a:spcPts val="600"/>
              </a:spcBef>
              <a:buFont typeface="Montserrat" panose="00000500000000000000" pitchFamily="2" charset="0"/>
              <a:buChar char="–"/>
            </a:pPr>
            <a:r>
              <a:rPr lang="en-US" sz="1200" dirty="0"/>
              <a:t>Example 2 – An employee receives a $50 gift for achieving 3 years of service.  This would be income taxable as it is for less than five years of employment</a:t>
            </a:r>
          </a:p>
          <a:p>
            <a:pPr>
              <a:lnSpc>
                <a:spcPct val="100000"/>
              </a:lnSpc>
              <a:spcBef>
                <a:spcPts val="600"/>
              </a:spcBef>
            </a:pPr>
            <a:endParaRPr lang="en-US" sz="1400" dirty="0"/>
          </a:p>
          <a:p>
            <a:pPr marL="0" indent="0">
              <a:lnSpc>
                <a:spcPct val="100000"/>
              </a:lnSpc>
              <a:spcBef>
                <a:spcPts val="600"/>
              </a:spcBef>
              <a:buNone/>
            </a:pPr>
            <a:r>
              <a:rPr lang="en-US" sz="1400" b="1" dirty="0"/>
              <a:t>Safety Award Requirement(s)</a:t>
            </a:r>
          </a:p>
          <a:p>
            <a:pPr>
              <a:lnSpc>
                <a:spcPct val="100000"/>
              </a:lnSpc>
              <a:spcBef>
                <a:spcPts val="600"/>
              </a:spcBef>
            </a:pPr>
            <a:r>
              <a:rPr lang="en-US" sz="1400" dirty="0"/>
              <a:t>To be considered a safety achievement award and eligible as income tax-exempt, the employer may not reward more than 10% of the eligible employee population</a:t>
            </a:r>
          </a:p>
          <a:p>
            <a:pPr>
              <a:lnSpc>
                <a:spcPct val="100000"/>
              </a:lnSpc>
              <a:spcBef>
                <a:spcPts val="600"/>
              </a:spcBef>
            </a:pPr>
            <a:r>
              <a:rPr lang="en-US" sz="1400" dirty="0"/>
              <a:t>A safety award given to a manager, administrator, clerical employee, or other professional employee does not qualify for the income tax exemption, as they are not eligible employees.</a:t>
            </a:r>
          </a:p>
          <a:p>
            <a:pPr lvl="1">
              <a:lnSpc>
                <a:spcPct val="100000"/>
              </a:lnSpc>
              <a:spcBef>
                <a:spcPts val="600"/>
              </a:spcBef>
              <a:buFont typeface="Montserrat" panose="00000500000000000000" pitchFamily="2" charset="0"/>
              <a:buChar char="–"/>
            </a:pPr>
            <a:r>
              <a:rPr lang="en-US" sz="1200" u="sng" dirty="0">
                <a:solidFill>
                  <a:schemeClr val="accent5">
                    <a:lumMod val="75000"/>
                  </a:schemeClr>
                </a:solidFill>
              </a:rPr>
              <a:t>Learn more about tax implications in the “Incentive Industry Legal and Tax Guidelines”</a:t>
            </a:r>
          </a:p>
          <a:p>
            <a:pPr lvl="1">
              <a:lnSpc>
                <a:spcPct val="100000"/>
              </a:lnSpc>
              <a:spcBef>
                <a:spcPts val="600"/>
              </a:spcBef>
              <a:buFont typeface="Montserrat" panose="00000500000000000000" pitchFamily="2" charset="0"/>
              <a:buChar char="–"/>
            </a:pPr>
            <a:r>
              <a:rPr lang="en-US" sz="1200" u="sng" dirty="0">
                <a:solidFill>
                  <a:schemeClr val="accent5">
                    <a:lumMod val="75000"/>
                  </a:schemeClr>
                </a:solidFill>
              </a:rPr>
              <a:t>Also read “How to Run a Safety Incentive Program” to learn more </a:t>
            </a:r>
            <a:endParaRPr lang="en-US" sz="1200" dirty="0"/>
          </a:p>
          <a:p>
            <a:pPr marL="0" indent="0">
              <a:buNone/>
            </a:pPr>
            <a:endParaRPr lang="en-US" sz="1400" dirty="0"/>
          </a:p>
          <a:p>
            <a:pPr marL="0" indent="0">
              <a:buNone/>
            </a:pPr>
            <a:endParaRPr lang="en-US" sz="1400" dirty="0"/>
          </a:p>
        </p:txBody>
      </p:sp>
      <p:sp>
        <p:nvSpPr>
          <p:cNvPr id="3" name="Title 2">
            <a:extLst>
              <a:ext uri="{FF2B5EF4-FFF2-40B4-BE49-F238E27FC236}">
                <a16:creationId xmlns:a16="http://schemas.microsoft.com/office/drawing/2014/main" id="{6DE1E1D2-8D89-4101-EC6B-D8DF8246E759}"/>
              </a:ext>
            </a:extLst>
          </p:cNvPr>
          <p:cNvSpPr>
            <a:spLocks noGrp="1"/>
          </p:cNvSpPr>
          <p:nvPr>
            <p:ph type="title"/>
          </p:nvPr>
        </p:nvSpPr>
        <p:spPr>
          <a:xfrm>
            <a:off x="838200" y="285613"/>
            <a:ext cx="10889202" cy="986595"/>
          </a:xfrm>
        </p:spPr>
        <p:txBody>
          <a:bodyPr>
            <a:normAutofit/>
          </a:bodyPr>
          <a:lstStyle/>
          <a:p>
            <a:r>
              <a:rPr lang="en-US" dirty="0"/>
              <a:t>Income Tax-Exempt Programs</a:t>
            </a:r>
          </a:p>
        </p:txBody>
      </p:sp>
    </p:spTree>
    <p:extLst>
      <p:ext uri="{BB962C8B-B14F-4D97-AF65-F5344CB8AC3E}">
        <p14:creationId xmlns:p14="http://schemas.microsoft.com/office/powerpoint/2010/main" val="1747863791"/>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6C720C-12B4-9CA1-0523-2275FB255AE1}"/>
              </a:ext>
            </a:extLst>
          </p:cNvPr>
          <p:cNvSpPr/>
          <p:nvPr/>
        </p:nvSpPr>
        <p:spPr>
          <a:xfrm>
            <a:off x="9426113" y="0"/>
            <a:ext cx="276588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outdoor, sign, plate&#10;&#10;Description automatically generated">
            <a:extLst>
              <a:ext uri="{FF2B5EF4-FFF2-40B4-BE49-F238E27FC236}">
                <a16:creationId xmlns:a16="http://schemas.microsoft.com/office/drawing/2014/main" id="{743CB592-1CDD-09D0-3D05-282E82898A8C}"/>
              </a:ext>
            </a:extLst>
          </p:cNvPr>
          <p:cNvPicPr>
            <a:picLocks noChangeAspect="1"/>
          </p:cNvPicPr>
          <p:nvPr/>
        </p:nvPicPr>
        <p:blipFill>
          <a:blip r:embed="rId3"/>
          <a:stretch>
            <a:fillRect/>
          </a:stretch>
        </p:blipFill>
        <p:spPr>
          <a:xfrm>
            <a:off x="7305121" y="6282261"/>
            <a:ext cx="1769767" cy="290126"/>
          </a:xfrm>
          <a:prstGeom prst="rect">
            <a:avLst/>
          </a:prstGeom>
        </p:spPr>
      </p:pic>
      <p:sp>
        <p:nvSpPr>
          <p:cNvPr id="8" name="TextBox 7">
            <a:extLst>
              <a:ext uri="{FF2B5EF4-FFF2-40B4-BE49-F238E27FC236}">
                <a16:creationId xmlns:a16="http://schemas.microsoft.com/office/drawing/2014/main" id="{DD99BEFB-2091-9FF0-6B5F-CE73B11F98B4}"/>
              </a:ext>
            </a:extLst>
          </p:cNvPr>
          <p:cNvSpPr txBox="1"/>
          <p:nvPr/>
        </p:nvSpPr>
        <p:spPr>
          <a:xfrm>
            <a:off x="838200" y="6135323"/>
            <a:ext cx="6361253" cy="646331"/>
          </a:xfrm>
          <a:prstGeom prst="rect">
            <a:avLst/>
          </a:prstGeom>
          <a:noFill/>
        </p:spPr>
        <p:txBody>
          <a:bodyPr wrap="square" rtlCol="0">
            <a:spAutoFit/>
          </a:bodyPr>
          <a:lstStyle/>
          <a:p>
            <a:pPr algn="l"/>
            <a:r>
              <a:rPr lang="en-US" sz="900" b="1" i="0" dirty="0">
                <a:solidFill>
                  <a:srgbClr val="0753A1"/>
                </a:solidFill>
                <a:latin typeface="Montserrat" pitchFamily="2" charset="77"/>
              </a:rPr>
              <a:t>2024 Tax Considerations for Incentive, Recognition &amp; Safety Programs</a:t>
            </a:r>
          </a:p>
          <a:p>
            <a:pPr algn="l"/>
            <a:r>
              <a:rPr lang="en-US" sz="900" b="0" i="0" dirty="0">
                <a:solidFill>
                  <a:srgbClr val="0753A1"/>
                </a:solidFill>
                <a:latin typeface="Montserrat" pitchFamily="2" charset="77"/>
              </a:rPr>
              <a:t>This document is provided to help guide your tax planning. Discuss all your tax requirements for both employee and non-employees with your corporate tax attorney to ensure you are meeting all your tax reporting obligations and your corporate policies and procedures.</a:t>
            </a:r>
          </a:p>
        </p:txBody>
      </p:sp>
      <p:sp>
        <p:nvSpPr>
          <p:cNvPr id="13" name="Content Placeholder 1">
            <a:extLst>
              <a:ext uri="{FF2B5EF4-FFF2-40B4-BE49-F238E27FC236}">
                <a16:creationId xmlns:a16="http://schemas.microsoft.com/office/drawing/2014/main" id="{4651CFAB-AE5A-E05B-C739-AC9C85538B43}"/>
              </a:ext>
            </a:extLst>
          </p:cNvPr>
          <p:cNvSpPr txBox="1">
            <a:spLocks/>
          </p:cNvSpPr>
          <p:nvPr/>
        </p:nvSpPr>
        <p:spPr>
          <a:xfrm>
            <a:off x="838200" y="1206280"/>
            <a:ext cx="8028008" cy="478548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dirty="0"/>
              <a:t>Any other incentive or recognition award is taxable to the recipient as income.</a:t>
            </a:r>
          </a:p>
          <a:p>
            <a:pPr marL="0" indent="0">
              <a:lnSpc>
                <a:spcPct val="120000"/>
              </a:lnSpc>
              <a:spcBef>
                <a:spcPts val="0"/>
              </a:spcBef>
              <a:buFont typeface="Arial" panose="020B0604020202020204" pitchFamily="34" charset="0"/>
              <a:buNone/>
            </a:pPr>
            <a:endParaRPr lang="en-US" sz="1300" dirty="0"/>
          </a:p>
          <a:p>
            <a:pPr marL="0" indent="0">
              <a:lnSpc>
                <a:spcPct val="120000"/>
              </a:lnSpc>
              <a:spcBef>
                <a:spcPts val="0"/>
              </a:spcBef>
              <a:buFont typeface="Arial" panose="020B0604020202020204" pitchFamily="34" charset="0"/>
              <a:buNone/>
            </a:pPr>
            <a:r>
              <a:rPr lang="en-US" sz="1700" dirty="0"/>
              <a:t>Examples:</a:t>
            </a:r>
          </a:p>
          <a:p>
            <a:pPr>
              <a:lnSpc>
                <a:spcPct val="120000"/>
              </a:lnSpc>
              <a:spcBef>
                <a:spcPts val="600"/>
              </a:spcBef>
            </a:pPr>
            <a:r>
              <a:rPr lang="en-US" sz="1700" dirty="0"/>
              <a:t>An employee earns a $250 gift card for submitting a cost reduction idea.  This is taxable for the full value of the award.</a:t>
            </a:r>
          </a:p>
          <a:p>
            <a:pPr>
              <a:lnSpc>
                <a:spcPct val="120000"/>
              </a:lnSpc>
              <a:spcBef>
                <a:spcPts val="600"/>
              </a:spcBef>
            </a:pPr>
            <a:r>
              <a:rPr lang="en-US" sz="1700" dirty="0"/>
              <a:t>A sales employee receives a $500 merchandise gift for their quarterly sales achievements.  This must be reported as taxable income at the fair market value of the award.</a:t>
            </a:r>
          </a:p>
          <a:p>
            <a:pPr>
              <a:lnSpc>
                <a:spcPct val="120000"/>
              </a:lnSpc>
              <a:spcBef>
                <a:spcPts val="600"/>
              </a:spcBef>
            </a:pPr>
            <a:r>
              <a:rPr lang="en-US" sz="1700" dirty="0"/>
              <a:t>A dealer sales rep who is not employed by the program sponsor earns a $300 award for achieving their annual sales goal. The IRS would view this as income that must be reported by the dealer sales rep, but this does not require the sponsor to issue a Form 1099 because it is less than $600.</a:t>
            </a:r>
          </a:p>
          <a:p>
            <a:pPr>
              <a:lnSpc>
                <a:spcPct val="120000"/>
              </a:lnSpc>
              <a:spcBef>
                <a:spcPts val="600"/>
              </a:spcBef>
            </a:pPr>
            <a:r>
              <a:rPr lang="en-US" sz="1700" dirty="0"/>
              <a:t>A distributor sales manager who is not employed by the program sponsor redeemed $1,000 in awards in a points program.  This is taxable income and requires the sponsor to send the participant a Form 1099.</a:t>
            </a:r>
          </a:p>
          <a:p>
            <a:pPr marL="0" indent="0">
              <a:lnSpc>
                <a:spcPct val="120000"/>
              </a:lnSpc>
              <a:buFont typeface="Arial" panose="020B0604020202020204" pitchFamily="34" charset="0"/>
              <a:buNone/>
            </a:pPr>
            <a:r>
              <a:rPr lang="en-US" sz="2400" dirty="0"/>
              <a:t>Knowing this, sponsors must understand their responsibilities to report awards issued.</a:t>
            </a:r>
          </a:p>
        </p:txBody>
      </p:sp>
      <p:sp>
        <p:nvSpPr>
          <p:cNvPr id="14" name="Title 2">
            <a:extLst>
              <a:ext uri="{FF2B5EF4-FFF2-40B4-BE49-F238E27FC236}">
                <a16:creationId xmlns:a16="http://schemas.microsoft.com/office/drawing/2014/main" id="{A51A3D0A-07A5-5D76-009E-CC2FB67BAC75}"/>
              </a:ext>
            </a:extLst>
          </p:cNvPr>
          <p:cNvSpPr txBox="1">
            <a:spLocks/>
          </p:cNvSpPr>
          <p:nvPr/>
        </p:nvSpPr>
        <p:spPr>
          <a:xfrm>
            <a:off x="838199" y="505538"/>
            <a:ext cx="8474477" cy="9865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ontserrat" pitchFamily="2" charset="77"/>
                <a:ea typeface="+mj-ea"/>
                <a:cs typeface="+mj-cs"/>
              </a:defRPr>
            </a:lvl1pPr>
          </a:lstStyle>
          <a:p>
            <a:r>
              <a:rPr lang="en-US" sz="3400" dirty="0">
                <a:solidFill>
                  <a:srgbClr val="0753A1"/>
                </a:solidFill>
                <a:latin typeface="Montserrat Medium" pitchFamily="2" charset="77"/>
              </a:rPr>
              <a:t>Employee Income Tax Considerations</a:t>
            </a:r>
          </a:p>
        </p:txBody>
      </p:sp>
      <p:sp>
        <p:nvSpPr>
          <p:cNvPr id="15" name="Rectangle 14">
            <a:extLst>
              <a:ext uri="{FF2B5EF4-FFF2-40B4-BE49-F238E27FC236}">
                <a16:creationId xmlns:a16="http://schemas.microsoft.com/office/drawing/2014/main" id="{3EDD9438-9B7E-7B62-450A-6050DE71CF8D}"/>
              </a:ext>
            </a:extLst>
          </p:cNvPr>
          <p:cNvSpPr/>
          <p:nvPr/>
        </p:nvSpPr>
        <p:spPr>
          <a:xfrm>
            <a:off x="0" y="1"/>
            <a:ext cx="278296" cy="6858000"/>
          </a:xfrm>
          <a:prstGeom prst="rect">
            <a:avLst/>
          </a:prstGeom>
          <a:solidFill>
            <a:srgbClr val="BBCA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5D9472E9-582D-B6F1-276B-5B3A0534C979}"/>
              </a:ext>
            </a:extLst>
          </p:cNvPr>
          <p:cNvPicPr>
            <a:picLocks noChangeAspect="1"/>
          </p:cNvPicPr>
          <p:nvPr/>
        </p:nvPicPr>
        <p:blipFill>
          <a:blip r:embed="rId4"/>
          <a:srcRect/>
          <a:stretch/>
        </p:blipFill>
        <p:spPr>
          <a:xfrm>
            <a:off x="10268106" y="3690426"/>
            <a:ext cx="1100053" cy="1370125"/>
          </a:xfrm>
          <a:prstGeom prst="rect">
            <a:avLst/>
          </a:prstGeom>
        </p:spPr>
      </p:pic>
      <p:pic>
        <p:nvPicPr>
          <p:cNvPr id="19" name="Picture 18">
            <a:extLst>
              <a:ext uri="{FF2B5EF4-FFF2-40B4-BE49-F238E27FC236}">
                <a16:creationId xmlns:a16="http://schemas.microsoft.com/office/drawing/2014/main" id="{CE201D0B-67EE-F58A-CA11-4ACE86D08093}"/>
              </a:ext>
            </a:extLst>
          </p:cNvPr>
          <p:cNvPicPr>
            <a:picLocks noChangeAspect="1"/>
          </p:cNvPicPr>
          <p:nvPr/>
        </p:nvPicPr>
        <p:blipFill>
          <a:blip r:embed="rId5"/>
          <a:srcRect/>
          <a:stretch/>
        </p:blipFill>
        <p:spPr>
          <a:xfrm>
            <a:off x="10116275" y="463459"/>
            <a:ext cx="1435997" cy="1132988"/>
          </a:xfrm>
          <a:prstGeom prst="rect">
            <a:avLst/>
          </a:prstGeom>
        </p:spPr>
      </p:pic>
      <p:pic>
        <p:nvPicPr>
          <p:cNvPr id="21" name="Picture 20">
            <a:extLst>
              <a:ext uri="{FF2B5EF4-FFF2-40B4-BE49-F238E27FC236}">
                <a16:creationId xmlns:a16="http://schemas.microsoft.com/office/drawing/2014/main" id="{207688E2-491D-EF80-DA55-8CCE609F7D1F}"/>
              </a:ext>
            </a:extLst>
          </p:cNvPr>
          <p:cNvPicPr>
            <a:picLocks noChangeAspect="1"/>
          </p:cNvPicPr>
          <p:nvPr/>
        </p:nvPicPr>
        <p:blipFill>
          <a:blip r:embed="rId6"/>
          <a:srcRect/>
          <a:stretch/>
        </p:blipFill>
        <p:spPr>
          <a:xfrm>
            <a:off x="10092936" y="1969663"/>
            <a:ext cx="1389887" cy="1389887"/>
          </a:xfrm>
          <a:prstGeom prst="rect">
            <a:avLst/>
          </a:prstGeom>
        </p:spPr>
      </p:pic>
      <p:pic>
        <p:nvPicPr>
          <p:cNvPr id="23" name="Picture 22">
            <a:extLst>
              <a:ext uri="{FF2B5EF4-FFF2-40B4-BE49-F238E27FC236}">
                <a16:creationId xmlns:a16="http://schemas.microsoft.com/office/drawing/2014/main" id="{A6A17D0A-6415-C6DB-DDDB-7342239D74DD}"/>
              </a:ext>
            </a:extLst>
          </p:cNvPr>
          <p:cNvPicPr>
            <a:picLocks noChangeAspect="1"/>
          </p:cNvPicPr>
          <p:nvPr/>
        </p:nvPicPr>
        <p:blipFill>
          <a:blip r:embed="rId7"/>
          <a:srcRect/>
          <a:stretch/>
        </p:blipFill>
        <p:spPr>
          <a:xfrm>
            <a:off x="10150060" y="5338167"/>
            <a:ext cx="1455758" cy="1192272"/>
          </a:xfrm>
          <a:prstGeom prst="rect">
            <a:avLst/>
          </a:prstGeom>
        </p:spPr>
      </p:pic>
    </p:spTree>
    <p:extLst>
      <p:ext uri="{BB962C8B-B14F-4D97-AF65-F5344CB8AC3E}">
        <p14:creationId xmlns:p14="http://schemas.microsoft.com/office/powerpoint/2010/main" val="2858087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12912</TotalTime>
  <Words>2650</Words>
  <Application>Microsoft Office PowerPoint</Application>
  <PresentationFormat>Widescreen</PresentationFormat>
  <Paragraphs>174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Montserrat</vt:lpstr>
      <vt:lpstr>Montserrat Medium</vt:lpstr>
      <vt:lpstr>Montserrat SemiBold</vt:lpstr>
      <vt:lpstr>Wingdings</vt:lpstr>
      <vt:lpstr>Office Theme</vt:lpstr>
      <vt:lpstr>Tax Considerations  for Incentive, Recognition, &amp; Safety Programs</vt:lpstr>
      <vt:lpstr>Introduction</vt:lpstr>
      <vt:lpstr>Index</vt:lpstr>
      <vt:lpstr>General Rule of Thumb </vt:lpstr>
      <vt:lpstr>PowerPoint Presentation</vt:lpstr>
      <vt:lpstr>Income Tax-Exempt Programs</vt:lpstr>
      <vt:lpstr>Income Tax-Exempt Programs</vt:lpstr>
      <vt:lpstr>Income Tax-Exempt Programs</vt:lpstr>
      <vt:lpstr>PowerPoint Presentation</vt:lpstr>
      <vt:lpstr>Who receives awards and how to report?</vt:lpstr>
      <vt:lpstr>Fair Market Value</vt:lpstr>
      <vt:lpstr>Income Tax Timing</vt:lpstr>
      <vt:lpstr>A Word on Sales Taxes</vt:lpstr>
      <vt:lpstr>Additional Resources for 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Mullins, Amanda</dc:creator>
  <cp:lastModifiedBy>Steve Slagle</cp:lastModifiedBy>
  <cp:revision>57</cp:revision>
  <cp:lastPrinted>2023-09-28T13:22:46Z</cp:lastPrinted>
  <dcterms:created xsi:type="dcterms:W3CDTF">2022-07-15T16:03:44Z</dcterms:created>
  <dcterms:modified xsi:type="dcterms:W3CDTF">2024-01-30T20:16:56Z</dcterms:modified>
</cp:coreProperties>
</file>